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6"/>
  </p:notesMasterIdLst>
  <p:handoutMasterIdLst>
    <p:handoutMasterId r:id="rId37"/>
  </p:handoutMasterIdLst>
  <p:sldIdLst>
    <p:sldId id="573" r:id="rId2"/>
    <p:sldId id="607" r:id="rId3"/>
    <p:sldId id="608" r:id="rId4"/>
    <p:sldId id="609" r:id="rId5"/>
    <p:sldId id="610" r:id="rId6"/>
    <p:sldId id="604" r:id="rId7"/>
    <p:sldId id="611" r:id="rId8"/>
    <p:sldId id="612" r:id="rId9"/>
    <p:sldId id="613" r:id="rId10"/>
    <p:sldId id="614" r:id="rId11"/>
    <p:sldId id="615" r:id="rId12"/>
    <p:sldId id="616" r:id="rId13"/>
    <p:sldId id="617" r:id="rId14"/>
    <p:sldId id="618" r:id="rId15"/>
    <p:sldId id="619" r:id="rId16"/>
    <p:sldId id="620" r:id="rId17"/>
    <p:sldId id="621" r:id="rId18"/>
    <p:sldId id="622" r:id="rId19"/>
    <p:sldId id="623" r:id="rId20"/>
    <p:sldId id="624" r:id="rId21"/>
    <p:sldId id="625" r:id="rId22"/>
    <p:sldId id="626" r:id="rId23"/>
    <p:sldId id="627" r:id="rId24"/>
    <p:sldId id="628" r:id="rId25"/>
    <p:sldId id="629" r:id="rId26"/>
    <p:sldId id="630" r:id="rId27"/>
    <p:sldId id="631" r:id="rId28"/>
    <p:sldId id="632" r:id="rId29"/>
    <p:sldId id="633" r:id="rId30"/>
    <p:sldId id="634" r:id="rId31"/>
    <p:sldId id="635" r:id="rId32"/>
    <p:sldId id="636" r:id="rId33"/>
    <p:sldId id="637" r:id="rId34"/>
    <p:sldId id="580" r:id="rId35"/>
  </p:sldIdLst>
  <p:sldSz cx="9906000" cy="6858000" type="A4"/>
  <p:notesSz cx="6858000" cy="9945688"/>
  <p:defaultTextStyle>
    <a:defPPr>
      <a:defRPr lang="en-US"/>
    </a:defPPr>
    <a:lvl1pPr algn="l" rtl="0" fontAlgn="base">
      <a:spcBef>
        <a:spcPct val="20000"/>
      </a:spcBef>
      <a:spcAft>
        <a:spcPct val="0"/>
      </a:spcAft>
      <a:buChar char="•"/>
      <a:defRPr sz="3000" kern="1200">
        <a:solidFill>
          <a:schemeClr val="tx1"/>
        </a:solidFill>
        <a:latin typeface="Arial" charset="0"/>
        <a:ea typeface="+mn-ea"/>
        <a:cs typeface="+mn-cs"/>
      </a:defRPr>
    </a:lvl1pPr>
    <a:lvl2pPr marL="457200" algn="l" rtl="0" fontAlgn="base">
      <a:spcBef>
        <a:spcPct val="20000"/>
      </a:spcBef>
      <a:spcAft>
        <a:spcPct val="0"/>
      </a:spcAft>
      <a:buChar char="•"/>
      <a:defRPr sz="3000" kern="1200">
        <a:solidFill>
          <a:schemeClr val="tx1"/>
        </a:solidFill>
        <a:latin typeface="Arial" charset="0"/>
        <a:ea typeface="+mn-ea"/>
        <a:cs typeface="+mn-cs"/>
      </a:defRPr>
    </a:lvl2pPr>
    <a:lvl3pPr marL="914400" algn="l" rtl="0" fontAlgn="base">
      <a:spcBef>
        <a:spcPct val="20000"/>
      </a:spcBef>
      <a:spcAft>
        <a:spcPct val="0"/>
      </a:spcAft>
      <a:buChar char="•"/>
      <a:defRPr sz="3000" kern="1200">
        <a:solidFill>
          <a:schemeClr val="tx1"/>
        </a:solidFill>
        <a:latin typeface="Arial" charset="0"/>
        <a:ea typeface="+mn-ea"/>
        <a:cs typeface="+mn-cs"/>
      </a:defRPr>
    </a:lvl3pPr>
    <a:lvl4pPr marL="1371600" algn="l" rtl="0" fontAlgn="base">
      <a:spcBef>
        <a:spcPct val="20000"/>
      </a:spcBef>
      <a:spcAft>
        <a:spcPct val="0"/>
      </a:spcAft>
      <a:buChar char="•"/>
      <a:defRPr sz="3000" kern="1200">
        <a:solidFill>
          <a:schemeClr val="tx1"/>
        </a:solidFill>
        <a:latin typeface="Arial" charset="0"/>
        <a:ea typeface="+mn-ea"/>
        <a:cs typeface="+mn-cs"/>
      </a:defRPr>
    </a:lvl4pPr>
    <a:lvl5pPr marL="1828800" algn="l" rtl="0" fontAlgn="base">
      <a:spcBef>
        <a:spcPct val="20000"/>
      </a:spcBef>
      <a:spcAft>
        <a:spcPct val="0"/>
      </a:spcAft>
      <a:buChar char="•"/>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showPr showNarration="1">
    <p:present/>
    <p:sldAll/>
    <p:penClr>
      <a:schemeClr val="tx1"/>
    </p:penClr>
  </p:showPr>
  <p:clrMru>
    <a:srgbClr val="000000"/>
    <a:srgbClr val="005250"/>
    <a:srgbClr val="FF5B5F"/>
    <a:srgbClr val="FF7C80"/>
    <a:srgbClr val="F7D679"/>
    <a:srgbClr val="F5CB55"/>
    <a:srgbClr val="548A75"/>
    <a:srgbClr val="104F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46" autoAdjust="0"/>
    <p:restoredTop sz="95076" autoAdjust="0"/>
  </p:normalViewPr>
  <p:slideViewPr>
    <p:cSldViewPr>
      <p:cViewPr>
        <p:scale>
          <a:sx n="100" d="100"/>
          <a:sy n="100" d="100"/>
        </p:scale>
        <p:origin x="180" y="-144"/>
      </p:cViewPr>
      <p:guideLst>
        <p:guide orient="horz" pos="2160"/>
        <p:guide pos="3120"/>
      </p:guideLst>
    </p:cSldViewPr>
  </p:slideViewPr>
  <p:outlineViewPr>
    <p:cViewPr>
      <p:scale>
        <a:sx n="25" d="100"/>
        <a:sy n="25"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595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atin typeface="Tahoma" pitchFamily="34" charset="0"/>
              </a:defRPr>
            </a:lvl1pPr>
          </a:lstStyle>
          <a:p>
            <a:pPr>
              <a:defRPr/>
            </a:pPr>
            <a:endParaRPr lang="ru-RU"/>
          </a:p>
        </p:txBody>
      </p:sp>
      <p:sp>
        <p:nvSpPr>
          <p:cNvPr id="372739"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atin typeface="Tahoma" pitchFamily="34" charset="0"/>
              </a:defRPr>
            </a:lvl1pPr>
          </a:lstStyle>
          <a:p>
            <a:pPr>
              <a:defRPr/>
            </a:pPr>
            <a:endParaRPr lang="ru-RU"/>
          </a:p>
        </p:txBody>
      </p:sp>
      <p:sp>
        <p:nvSpPr>
          <p:cNvPr id="372740" name="Rectangle 4"/>
          <p:cNvSpPr>
            <a:spLocks noGrp="1" noChangeArrowheads="1"/>
          </p:cNvSpPr>
          <p:nvPr>
            <p:ph type="ftr" sz="quarter" idx="2"/>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a:latin typeface="Tahoma" pitchFamily="34" charset="0"/>
              </a:defRPr>
            </a:lvl1pPr>
          </a:lstStyle>
          <a:p>
            <a:pPr>
              <a:defRPr/>
            </a:pPr>
            <a:r>
              <a:rPr lang="ru-RU"/>
              <a:t>Заседание расширенной коллегии</a:t>
            </a:r>
          </a:p>
        </p:txBody>
      </p:sp>
      <p:sp>
        <p:nvSpPr>
          <p:cNvPr id="372741" name="Rectangle 5"/>
          <p:cNvSpPr>
            <a:spLocks noGrp="1" noChangeArrowheads="1"/>
          </p:cNvSpPr>
          <p:nvPr>
            <p:ph type="sldNum" sz="quarter" idx="3"/>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atin typeface="Tahoma" pitchFamily="34" charset="0"/>
              </a:defRPr>
            </a:lvl1pPr>
          </a:lstStyle>
          <a:p>
            <a:pPr>
              <a:defRPr/>
            </a:pPr>
            <a:fld id="{18C84DEC-A5F0-472F-8AAF-D6FEFBDDBC2D}"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FontTx/>
              <a:buNone/>
              <a:defRPr sz="1200">
                <a:latin typeface="Tahoma" pitchFamily="34" charset="0"/>
              </a:defRPr>
            </a:lvl1pPr>
          </a:lstStyle>
          <a:p>
            <a:pPr>
              <a:defRPr/>
            </a:pPr>
            <a:endParaRPr lang="ru-RU"/>
          </a:p>
        </p:txBody>
      </p:sp>
      <p:sp>
        <p:nvSpPr>
          <p:cNvPr id="37891" name="Rectangle 9"/>
          <p:cNvSpPr>
            <a:spLocks noGrp="1" noRot="1" noChangeAspect="1" noChangeArrowheads="1"/>
          </p:cNvSpPr>
          <p:nvPr>
            <p:ph type="sldImg" idx="2"/>
          </p:nvPr>
        </p:nvSpPr>
        <p:spPr bwMode="auto">
          <a:xfrm>
            <a:off x="736600" y="746125"/>
            <a:ext cx="5386388" cy="3729038"/>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14400" y="4724400"/>
            <a:ext cx="50292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62507" name="Rectangle 11"/>
          <p:cNvSpPr>
            <a:spLocks noGrp="1" noChangeArrowheads="1"/>
          </p:cNvSpPr>
          <p:nvPr>
            <p:ph type="dt"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200">
                <a:latin typeface="Tahoma" pitchFamily="34" charset="0"/>
              </a:defRPr>
            </a:lvl1pPr>
          </a:lstStyle>
          <a:p>
            <a:pPr>
              <a:defRPr/>
            </a:pPr>
            <a:endParaRPr lang="ru-RU"/>
          </a:p>
        </p:txBody>
      </p:sp>
      <p:sp>
        <p:nvSpPr>
          <p:cNvPr id="362508" name="Rectangle 12"/>
          <p:cNvSpPr>
            <a:spLocks noGrp="1" noChangeArrowheads="1"/>
          </p:cNvSpPr>
          <p:nvPr>
            <p:ph type="ftr" sz="quarter" idx="4"/>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buFontTx/>
              <a:buNone/>
              <a:defRPr sz="1200">
                <a:latin typeface="Tahoma" pitchFamily="34" charset="0"/>
              </a:defRPr>
            </a:lvl1pPr>
          </a:lstStyle>
          <a:p>
            <a:pPr>
              <a:defRPr/>
            </a:pPr>
            <a:endParaRPr lang="ru-RU"/>
          </a:p>
        </p:txBody>
      </p:sp>
      <p:sp>
        <p:nvSpPr>
          <p:cNvPr id="362509" name="Rectangle 13"/>
          <p:cNvSpPr>
            <a:spLocks noGrp="1" noChangeArrowheads="1"/>
          </p:cNvSpPr>
          <p:nvPr>
            <p:ph type="sldNum" sz="quarter" idx="5"/>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buFontTx/>
              <a:buNone/>
              <a:defRPr sz="1200">
                <a:latin typeface="Tahoma" pitchFamily="34" charset="0"/>
              </a:defRPr>
            </a:lvl1pPr>
          </a:lstStyle>
          <a:p>
            <a:pPr>
              <a:defRPr/>
            </a:pPr>
            <a:fld id="{C1E11E5E-A766-4F65-ABFA-75E9CD7C837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3"/>
          <p:cNvSpPr>
            <a:spLocks noGrp="1" noChangeArrowheads="1"/>
          </p:cNvSpPr>
          <p:nvPr>
            <p:ph type="sldNum" sz="quarter" idx="5"/>
          </p:nvPr>
        </p:nvSpPr>
        <p:spPr>
          <a:noFill/>
        </p:spPr>
        <p:txBody>
          <a:bodyPr/>
          <a:lstStyle/>
          <a:p>
            <a:fld id="{D1027358-9800-4FF8-9D2D-83D3C7F9722E}" type="slidenum">
              <a:rPr lang="ru-RU" smtClean="0"/>
              <a:pPr/>
              <a:t>1</a:t>
            </a:fld>
            <a:endParaRPr lang="ru-RU"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a:noFill/>
          <a:ln/>
        </p:spPr>
        <p:txBody>
          <a:bodyPr/>
          <a:lstStyle/>
          <a:p>
            <a:endParaRPr lang="ru-RU" smtClean="0"/>
          </a:p>
        </p:txBody>
      </p:sp>
      <p:sp>
        <p:nvSpPr>
          <p:cNvPr id="39940" name="Номер слайда 3"/>
          <p:cNvSpPr>
            <a:spLocks noGrp="1"/>
          </p:cNvSpPr>
          <p:nvPr>
            <p:ph type="sldNum" sz="quarter" idx="5"/>
          </p:nvPr>
        </p:nvSpPr>
        <p:spPr>
          <a:noFill/>
        </p:spPr>
        <p:txBody>
          <a:bodyPr/>
          <a:lstStyle/>
          <a:p>
            <a:fld id="{7E03CE8D-2759-42A7-9A68-BC8A4880754B}" type="slidenum">
              <a:rPr lang="ru-RU" smtClean="0"/>
              <a:pPr/>
              <a:t>5</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a:ln/>
        </p:spPr>
      </p:sp>
      <p:sp>
        <p:nvSpPr>
          <p:cNvPr id="40963" name="Заметки 2"/>
          <p:cNvSpPr>
            <a:spLocks noGrp="1"/>
          </p:cNvSpPr>
          <p:nvPr>
            <p:ph type="body" idx="1"/>
          </p:nvPr>
        </p:nvSpPr>
        <p:spPr>
          <a:noFill/>
          <a:ln/>
        </p:spPr>
        <p:txBody>
          <a:bodyPr/>
          <a:lstStyle/>
          <a:p>
            <a:endParaRPr lang="ru-RU" smtClean="0"/>
          </a:p>
        </p:txBody>
      </p:sp>
      <p:sp>
        <p:nvSpPr>
          <p:cNvPr id="40964" name="Номер слайда 3"/>
          <p:cNvSpPr>
            <a:spLocks noGrp="1"/>
          </p:cNvSpPr>
          <p:nvPr>
            <p:ph type="sldNum" sz="quarter" idx="5"/>
          </p:nvPr>
        </p:nvSpPr>
        <p:spPr>
          <a:noFill/>
        </p:spPr>
        <p:txBody>
          <a:bodyPr/>
          <a:lstStyle/>
          <a:p>
            <a:fld id="{8514856A-9375-4786-8BFD-6BDBBF2025C4}" type="slidenum">
              <a:rPr lang="ru-RU" smtClean="0"/>
              <a:pPr/>
              <a:t>20</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smtClean="0"/>
          </a:p>
        </p:txBody>
      </p:sp>
      <p:sp>
        <p:nvSpPr>
          <p:cNvPr id="41988" name="Номер слайда 3"/>
          <p:cNvSpPr>
            <a:spLocks noGrp="1"/>
          </p:cNvSpPr>
          <p:nvPr>
            <p:ph type="sldNum" sz="quarter" idx="5"/>
          </p:nvPr>
        </p:nvSpPr>
        <p:spPr>
          <a:noFill/>
        </p:spPr>
        <p:txBody>
          <a:bodyPr/>
          <a:lstStyle/>
          <a:p>
            <a:fld id="{D8873409-46CA-4E9D-97FC-A1A91C0F5575}" type="slidenum">
              <a:rPr lang="ru-RU" smtClean="0"/>
              <a:pPr/>
              <a:t>30</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3"/>
          <p:cNvSpPr>
            <a:spLocks noGrp="1" noChangeArrowheads="1"/>
          </p:cNvSpPr>
          <p:nvPr>
            <p:ph type="sldNum" sz="quarter" idx="5"/>
          </p:nvPr>
        </p:nvSpPr>
        <p:spPr>
          <a:noFill/>
        </p:spPr>
        <p:txBody>
          <a:bodyPr/>
          <a:lstStyle/>
          <a:p>
            <a:fld id="{E594B3DA-5720-4578-A45C-FDAD194F2FCF}" type="slidenum">
              <a:rPr lang="ru-RU" smtClean="0"/>
              <a:pPr/>
              <a:t>34</a:t>
            </a:fld>
            <a:endParaRPr lang="ru-RU"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ru-RU"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2" name="Picture 1046" descr="slayd_tit"/>
          <p:cNvPicPr>
            <a:picLocks noChangeAspect="1" noChangeArrowheads="1"/>
          </p:cNvPicPr>
          <p:nvPr userDrawn="1"/>
        </p:nvPicPr>
        <p:blipFill>
          <a:blip r:embed="rId2"/>
          <a:srcRect/>
          <a:stretch>
            <a:fillRect/>
          </a:stretch>
        </p:blipFill>
        <p:spPr bwMode="auto">
          <a:xfrm>
            <a:off x="0" y="0"/>
            <a:ext cx="9906000" cy="2455863"/>
          </a:xfrm>
          <a:prstGeom prst="rect">
            <a:avLst/>
          </a:prstGeom>
          <a:noFill/>
          <a:ln w="9525">
            <a:noFill/>
            <a:miter lim="800000"/>
            <a:headEnd/>
            <a:tailEnd/>
          </a:ln>
        </p:spPr>
      </p:pic>
      <p:pic>
        <p:nvPicPr>
          <p:cNvPr id="3" name="Picture 1047" descr="slayd_tit_down"/>
          <p:cNvPicPr>
            <a:picLocks noChangeAspect="1" noChangeArrowheads="1"/>
          </p:cNvPicPr>
          <p:nvPr userDrawn="1"/>
        </p:nvPicPr>
        <p:blipFill>
          <a:blip r:embed="rId3"/>
          <a:srcRect/>
          <a:stretch>
            <a:fillRect/>
          </a:stretch>
        </p:blipFill>
        <p:spPr bwMode="auto">
          <a:xfrm>
            <a:off x="0" y="6324600"/>
            <a:ext cx="9906000" cy="533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sldNum" sz="quarter" idx="10"/>
          </p:nvPr>
        </p:nvSpPr>
        <p:spPr>
          <a:ln/>
        </p:spPr>
        <p:txBody>
          <a:bodyPr/>
          <a:lstStyle>
            <a:lvl1pPr>
              <a:defRPr/>
            </a:lvl1pPr>
          </a:lstStyle>
          <a:p>
            <a:pPr>
              <a:defRPr/>
            </a:pPr>
            <a:fld id="{5C3CBD21-853B-45DD-B442-B6AE567C05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51700" y="1295400"/>
            <a:ext cx="2197100" cy="4724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60400" y="1295400"/>
            <a:ext cx="6438900" cy="4724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sldNum" sz="quarter" idx="10"/>
          </p:nvPr>
        </p:nvSpPr>
        <p:spPr>
          <a:ln/>
        </p:spPr>
        <p:txBody>
          <a:bodyPr/>
          <a:lstStyle>
            <a:lvl1pPr>
              <a:defRPr/>
            </a:lvl1pPr>
          </a:lstStyle>
          <a:p>
            <a:pPr>
              <a:defRPr/>
            </a:pPr>
            <a:fld id="{3DF52CF6-D648-4FBF-BD15-4E6BA82947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sldNum" sz="quarter" idx="10"/>
          </p:nvPr>
        </p:nvSpPr>
        <p:spPr>
          <a:ln/>
        </p:spPr>
        <p:txBody>
          <a:bodyPr/>
          <a:lstStyle>
            <a:lvl1pPr>
              <a:defRPr/>
            </a:lvl1pPr>
          </a:lstStyle>
          <a:p>
            <a:pPr>
              <a:defRPr/>
            </a:pPr>
            <a:fld id="{82853FD3-6D5E-4531-9E01-E4D76984CB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sldNum" sz="quarter" idx="10"/>
          </p:nvPr>
        </p:nvSpPr>
        <p:spPr>
          <a:ln/>
        </p:spPr>
        <p:txBody>
          <a:bodyPr/>
          <a:lstStyle>
            <a:lvl1pPr>
              <a:defRPr/>
            </a:lvl1pPr>
          </a:lstStyle>
          <a:p>
            <a:pPr>
              <a:defRPr/>
            </a:pPr>
            <a:fld id="{6CED5CE2-D7FC-4868-8892-E35EAB712F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60400" y="2209800"/>
            <a:ext cx="4216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2209800"/>
            <a:ext cx="4216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sldNum" sz="quarter" idx="10"/>
          </p:nvPr>
        </p:nvSpPr>
        <p:spPr>
          <a:ln/>
        </p:spPr>
        <p:txBody>
          <a:bodyPr/>
          <a:lstStyle>
            <a:lvl1pPr>
              <a:defRPr/>
            </a:lvl1pPr>
          </a:lstStyle>
          <a:p>
            <a:pPr>
              <a:defRPr/>
            </a:pPr>
            <a:fld id="{B392CDFE-0773-46EE-ADBB-B081C41581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sldNum" sz="quarter" idx="10"/>
          </p:nvPr>
        </p:nvSpPr>
        <p:spPr>
          <a:ln/>
        </p:spPr>
        <p:txBody>
          <a:bodyPr/>
          <a:lstStyle>
            <a:lvl1pPr>
              <a:defRPr/>
            </a:lvl1pPr>
          </a:lstStyle>
          <a:p>
            <a:pPr>
              <a:defRPr/>
            </a:pPr>
            <a:fld id="{4B732337-0B72-4979-8C10-F938F30C6D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sldNum" sz="quarter" idx="10"/>
          </p:nvPr>
        </p:nvSpPr>
        <p:spPr>
          <a:ln/>
        </p:spPr>
        <p:txBody>
          <a:bodyPr/>
          <a:lstStyle>
            <a:lvl1pPr>
              <a:defRPr/>
            </a:lvl1pPr>
          </a:lstStyle>
          <a:p>
            <a:pPr>
              <a:defRPr/>
            </a:pPr>
            <a:fld id="{0BAA05D6-5BB3-4CFE-8BD6-84DFE18F48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pPr>
              <a:defRPr/>
            </a:pPr>
            <a:fld id="{52E34B30-A7EB-462E-BBAF-CFA59A2A22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sldNum" sz="quarter" idx="10"/>
          </p:nvPr>
        </p:nvSpPr>
        <p:spPr>
          <a:ln/>
        </p:spPr>
        <p:txBody>
          <a:bodyPr/>
          <a:lstStyle>
            <a:lvl1pPr>
              <a:defRPr/>
            </a:lvl1pPr>
          </a:lstStyle>
          <a:p>
            <a:pPr>
              <a:defRPr/>
            </a:pPr>
            <a:fld id="{BFFF4FEE-CD9E-4F41-9B45-5318D29558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sldNum" sz="quarter" idx="10"/>
          </p:nvPr>
        </p:nvSpPr>
        <p:spPr>
          <a:ln/>
        </p:spPr>
        <p:txBody>
          <a:bodyPr/>
          <a:lstStyle>
            <a:lvl1pPr>
              <a:defRPr/>
            </a:lvl1pPr>
          </a:lstStyle>
          <a:p>
            <a:pPr>
              <a:defRPr/>
            </a:pPr>
            <a:fld id="{3D7C0CF5-9574-4791-B65D-A96D7C637E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1"/>
          <p:cNvSpPr>
            <a:spLocks noGrp="1" noChangeArrowheads="1"/>
          </p:cNvSpPr>
          <p:nvPr>
            <p:ph type="title"/>
          </p:nvPr>
        </p:nvSpPr>
        <p:spPr bwMode="auto">
          <a:xfrm>
            <a:off x="1524000" y="1295400"/>
            <a:ext cx="7924800" cy="609600"/>
          </a:xfrm>
          <a:prstGeom prst="rect">
            <a:avLst/>
          </a:prstGeom>
          <a:no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27" name="Rectangle 22"/>
          <p:cNvSpPr>
            <a:spLocks noGrp="1" noChangeArrowheads="1"/>
          </p:cNvSpPr>
          <p:nvPr>
            <p:ph type="body" idx="1"/>
          </p:nvPr>
        </p:nvSpPr>
        <p:spPr bwMode="auto">
          <a:xfrm>
            <a:off x="660400" y="2209800"/>
            <a:ext cx="8585200" cy="38100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392215" name="Rectangle 23"/>
          <p:cNvSpPr>
            <a:spLocks noGrp="1" noChangeArrowheads="1"/>
          </p:cNvSpPr>
          <p:nvPr>
            <p:ph type="sldNum" sz="quarter" idx="4"/>
          </p:nvPr>
        </p:nvSpPr>
        <p:spPr bwMode="auto">
          <a:xfrm>
            <a:off x="0" y="6467475"/>
            <a:ext cx="1017588" cy="390525"/>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accent2"/>
                </a:solidFill>
                <a:latin typeface="Arial Narrow" pitchFamily="34" charset="0"/>
              </a:defRPr>
            </a:lvl1pPr>
          </a:lstStyle>
          <a:p>
            <a:pPr>
              <a:defRPr/>
            </a:pPr>
            <a:fld id="{7BA073F4-36E4-4C81-A55C-A16123AB9BAE}" type="slidenum">
              <a:rPr lang="en-US"/>
              <a:pPr>
                <a:defRPr/>
              </a:pPr>
              <a:t>‹#›</a:t>
            </a:fld>
            <a:endParaRPr lang="en-US"/>
          </a:p>
        </p:txBody>
      </p:sp>
      <p:sp>
        <p:nvSpPr>
          <p:cNvPr id="392216" name="Line 24"/>
          <p:cNvSpPr>
            <a:spLocks noChangeShapeType="1"/>
          </p:cNvSpPr>
          <p:nvPr userDrawn="1"/>
        </p:nvSpPr>
        <p:spPr bwMode="auto">
          <a:xfrm>
            <a:off x="660400" y="6553200"/>
            <a:ext cx="0" cy="304800"/>
          </a:xfrm>
          <a:prstGeom prst="line">
            <a:avLst/>
          </a:prstGeom>
          <a:noFill/>
          <a:ln w="9525">
            <a:solidFill>
              <a:schemeClr val="accent2"/>
            </a:solidFill>
            <a:round/>
            <a:headEnd/>
            <a:tailEnd/>
          </a:ln>
          <a:effectLst/>
        </p:spPr>
        <p:txBody>
          <a:bodyPr wrap="none" anchor="ctr"/>
          <a:lstStyle/>
          <a:p>
            <a:pPr>
              <a:defRPr/>
            </a:pPr>
            <a:endParaRPr lang="ru-RU"/>
          </a:p>
        </p:txBody>
      </p:sp>
      <p:pic>
        <p:nvPicPr>
          <p:cNvPr id="1030" name="Picture 26" descr="slayd_tit_down"/>
          <p:cNvPicPr>
            <a:picLocks noChangeAspect="1" noChangeArrowheads="1"/>
          </p:cNvPicPr>
          <p:nvPr userDrawn="1"/>
        </p:nvPicPr>
        <p:blipFill>
          <a:blip r:embed="rId13"/>
          <a:srcRect/>
          <a:stretch>
            <a:fillRect/>
          </a:stretch>
        </p:blipFill>
        <p:spPr bwMode="auto">
          <a:xfrm>
            <a:off x="0" y="0"/>
            <a:ext cx="9906000" cy="3333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29"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l" rtl="0" eaLnBrk="0" fontAlgn="base" hangingPunct="0">
        <a:lnSpc>
          <a:spcPct val="85000"/>
        </a:lnSpc>
        <a:spcBef>
          <a:spcPct val="0"/>
        </a:spcBef>
        <a:spcAft>
          <a:spcPct val="0"/>
        </a:spcAft>
        <a:defRPr sz="4200">
          <a:solidFill>
            <a:schemeClr val="accent2"/>
          </a:solidFill>
          <a:latin typeface="+mj-lt"/>
          <a:ea typeface="+mj-ea"/>
          <a:cs typeface="+mj-cs"/>
        </a:defRPr>
      </a:lvl1pPr>
      <a:lvl2pPr algn="l" rtl="0" eaLnBrk="0" fontAlgn="base" hangingPunct="0">
        <a:lnSpc>
          <a:spcPct val="85000"/>
        </a:lnSpc>
        <a:spcBef>
          <a:spcPct val="0"/>
        </a:spcBef>
        <a:spcAft>
          <a:spcPct val="0"/>
        </a:spcAft>
        <a:defRPr sz="4200">
          <a:solidFill>
            <a:schemeClr val="accent2"/>
          </a:solidFill>
          <a:latin typeface="Arial" charset="0"/>
        </a:defRPr>
      </a:lvl2pPr>
      <a:lvl3pPr algn="l" rtl="0" eaLnBrk="0" fontAlgn="base" hangingPunct="0">
        <a:lnSpc>
          <a:spcPct val="85000"/>
        </a:lnSpc>
        <a:spcBef>
          <a:spcPct val="0"/>
        </a:spcBef>
        <a:spcAft>
          <a:spcPct val="0"/>
        </a:spcAft>
        <a:defRPr sz="4200">
          <a:solidFill>
            <a:schemeClr val="accent2"/>
          </a:solidFill>
          <a:latin typeface="Arial" charset="0"/>
        </a:defRPr>
      </a:lvl3pPr>
      <a:lvl4pPr algn="l" rtl="0" eaLnBrk="0" fontAlgn="base" hangingPunct="0">
        <a:lnSpc>
          <a:spcPct val="85000"/>
        </a:lnSpc>
        <a:spcBef>
          <a:spcPct val="0"/>
        </a:spcBef>
        <a:spcAft>
          <a:spcPct val="0"/>
        </a:spcAft>
        <a:defRPr sz="4200">
          <a:solidFill>
            <a:schemeClr val="accent2"/>
          </a:solidFill>
          <a:latin typeface="Arial" charset="0"/>
        </a:defRPr>
      </a:lvl4pPr>
      <a:lvl5pPr algn="l" rtl="0" eaLnBrk="0" fontAlgn="base" hangingPunct="0">
        <a:lnSpc>
          <a:spcPct val="85000"/>
        </a:lnSpc>
        <a:spcBef>
          <a:spcPct val="0"/>
        </a:spcBef>
        <a:spcAft>
          <a:spcPct val="0"/>
        </a:spcAft>
        <a:defRPr sz="4200">
          <a:solidFill>
            <a:schemeClr val="accent2"/>
          </a:solidFill>
          <a:latin typeface="Arial" charset="0"/>
        </a:defRPr>
      </a:lvl5pPr>
      <a:lvl6pPr marL="457200" algn="l" rtl="0" fontAlgn="base">
        <a:lnSpc>
          <a:spcPct val="85000"/>
        </a:lnSpc>
        <a:spcBef>
          <a:spcPct val="0"/>
        </a:spcBef>
        <a:spcAft>
          <a:spcPct val="0"/>
        </a:spcAft>
        <a:defRPr sz="4200">
          <a:solidFill>
            <a:schemeClr val="accent2"/>
          </a:solidFill>
          <a:latin typeface="Arial" charset="0"/>
        </a:defRPr>
      </a:lvl6pPr>
      <a:lvl7pPr marL="914400" algn="l" rtl="0" fontAlgn="base">
        <a:lnSpc>
          <a:spcPct val="85000"/>
        </a:lnSpc>
        <a:spcBef>
          <a:spcPct val="0"/>
        </a:spcBef>
        <a:spcAft>
          <a:spcPct val="0"/>
        </a:spcAft>
        <a:defRPr sz="4200">
          <a:solidFill>
            <a:schemeClr val="accent2"/>
          </a:solidFill>
          <a:latin typeface="Arial" charset="0"/>
        </a:defRPr>
      </a:lvl7pPr>
      <a:lvl8pPr marL="1371600" algn="l" rtl="0" fontAlgn="base">
        <a:lnSpc>
          <a:spcPct val="85000"/>
        </a:lnSpc>
        <a:spcBef>
          <a:spcPct val="0"/>
        </a:spcBef>
        <a:spcAft>
          <a:spcPct val="0"/>
        </a:spcAft>
        <a:defRPr sz="4200">
          <a:solidFill>
            <a:schemeClr val="accent2"/>
          </a:solidFill>
          <a:latin typeface="Arial" charset="0"/>
        </a:defRPr>
      </a:lvl8pPr>
      <a:lvl9pPr marL="1828800" algn="l" rtl="0" fontAlgn="base">
        <a:lnSpc>
          <a:spcPct val="85000"/>
        </a:lnSpc>
        <a:spcBef>
          <a:spcPct val="0"/>
        </a:spcBef>
        <a:spcAft>
          <a:spcPct val="0"/>
        </a:spcAft>
        <a:defRPr sz="4200">
          <a:solidFill>
            <a:schemeClr val="accent2"/>
          </a:solidFill>
          <a:latin typeface="Arial" charset="0"/>
        </a:defRPr>
      </a:lvl9pPr>
    </p:titleStyle>
    <p:bodyStyle>
      <a:lvl1pPr marL="342900" indent="-342900" algn="l" rtl="0" eaLnBrk="0" fontAlgn="base" hangingPunct="0">
        <a:spcBef>
          <a:spcPct val="60000"/>
        </a:spcBef>
        <a:spcAft>
          <a:spcPct val="0"/>
        </a:spcAft>
        <a:buClr>
          <a:schemeClr val="tx1"/>
        </a:buClr>
        <a:buChar char="•"/>
        <a:defRPr sz="3000">
          <a:solidFill>
            <a:schemeClr val="accent2"/>
          </a:solidFill>
          <a:latin typeface="+mn-lt"/>
          <a:ea typeface="+mn-ea"/>
          <a:cs typeface="+mn-cs"/>
        </a:defRPr>
      </a:lvl1pPr>
      <a:lvl2pPr marL="742950" indent="-285750" algn="l" rtl="0" eaLnBrk="0" fontAlgn="base" hangingPunct="0">
        <a:spcBef>
          <a:spcPct val="40000"/>
        </a:spcBef>
        <a:spcAft>
          <a:spcPct val="0"/>
        </a:spcAft>
        <a:buClr>
          <a:schemeClr val="tx1"/>
        </a:buClr>
        <a:buChar char="–"/>
        <a:defRPr sz="2600">
          <a:solidFill>
            <a:schemeClr val="accent2"/>
          </a:solidFill>
          <a:latin typeface="+mn-lt"/>
        </a:defRPr>
      </a:lvl2pPr>
      <a:lvl3pPr marL="1143000" indent="-228600" algn="l" rtl="0" eaLnBrk="0" fontAlgn="base" hangingPunct="0">
        <a:lnSpc>
          <a:spcPct val="95000"/>
        </a:lnSpc>
        <a:spcBef>
          <a:spcPct val="35000"/>
        </a:spcBef>
        <a:spcAft>
          <a:spcPct val="0"/>
        </a:spcAft>
        <a:buClr>
          <a:schemeClr val="tx1"/>
        </a:buClr>
        <a:buChar char="•"/>
        <a:defRPr sz="2400">
          <a:solidFill>
            <a:schemeClr val="accent2"/>
          </a:solidFill>
          <a:latin typeface="+mn-lt"/>
        </a:defRPr>
      </a:lvl3pPr>
      <a:lvl4pPr marL="1600200" indent="-228600" algn="l" rtl="0" eaLnBrk="0" fontAlgn="base" hangingPunct="0">
        <a:lnSpc>
          <a:spcPct val="75000"/>
        </a:lnSpc>
        <a:spcBef>
          <a:spcPct val="30000"/>
        </a:spcBef>
        <a:spcAft>
          <a:spcPct val="0"/>
        </a:spcAft>
        <a:buClr>
          <a:schemeClr val="tx1"/>
        </a:buClr>
        <a:buChar char="–"/>
        <a:defRPr sz="2000">
          <a:solidFill>
            <a:schemeClr val="accent2"/>
          </a:solidFill>
          <a:latin typeface="+mn-lt"/>
        </a:defRPr>
      </a:lvl4pPr>
      <a:lvl5pPr marL="2057400" indent="-228600" algn="l" rtl="0" eaLnBrk="0" fontAlgn="base" hangingPunct="0">
        <a:lnSpc>
          <a:spcPct val="75000"/>
        </a:lnSpc>
        <a:spcBef>
          <a:spcPct val="30000"/>
        </a:spcBef>
        <a:spcAft>
          <a:spcPct val="0"/>
        </a:spcAft>
        <a:buClr>
          <a:schemeClr val="tx1"/>
        </a:buClr>
        <a:buChar char="»"/>
        <a:defRPr sz="2000">
          <a:solidFill>
            <a:schemeClr val="accent2"/>
          </a:solidFill>
          <a:latin typeface="+mn-lt"/>
        </a:defRPr>
      </a:lvl5pPr>
      <a:lvl6pPr marL="2514600" indent="-228600" algn="l" rtl="0" fontAlgn="base">
        <a:lnSpc>
          <a:spcPct val="75000"/>
        </a:lnSpc>
        <a:spcBef>
          <a:spcPct val="30000"/>
        </a:spcBef>
        <a:spcAft>
          <a:spcPct val="0"/>
        </a:spcAft>
        <a:buClr>
          <a:schemeClr val="tx1"/>
        </a:buClr>
        <a:buChar char="»"/>
        <a:defRPr>
          <a:solidFill>
            <a:schemeClr val="accent2"/>
          </a:solidFill>
          <a:latin typeface="+mn-lt"/>
        </a:defRPr>
      </a:lvl6pPr>
      <a:lvl7pPr marL="2971800" indent="-228600" algn="l" rtl="0" fontAlgn="base">
        <a:lnSpc>
          <a:spcPct val="75000"/>
        </a:lnSpc>
        <a:spcBef>
          <a:spcPct val="30000"/>
        </a:spcBef>
        <a:spcAft>
          <a:spcPct val="0"/>
        </a:spcAft>
        <a:buClr>
          <a:schemeClr val="tx1"/>
        </a:buClr>
        <a:buChar char="»"/>
        <a:defRPr>
          <a:solidFill>
            <a:schemeClr val="accent2"/>
          </a:solidFill>
          <a:latin typeface="+mn-lt"/>
        </a:defRPr>
      </a:lvl7pPr>
      <a:lvl8pPr marL="3429000" indent="-228600" algn="l" rtl="0" fontAlgn="base">
        <a:lnSpc>
          <a:spcPct val="75000"/>
        </a:lnSpc>
        <a:spcBef>
          <a:spcPct val="30000"/>
        </a:spcBef>
        <a:spcAft>
          <a:spcPct val="0"/>
        </a:spcAft>
        <a:buClr>
          <a:schemeClr val="tx1"/>
        </a:buClr>
        <a:buChar char="»"/>
        <a:defRPr>
          <a:solidFill>
            <a:schemeClr val="accent2"/>
          </a:solidFill>
          <a:latin typeface="+mn-lt"/>
        </a:defRPr>
      </a:lvl8pPr>
      <a:lvl9pPr marL="3886200" indent="-228600" algn="l" rtl="0" fontAlgn="base">
        <a:lnSpc>
          <a:spcPct val="75000"/>
        </a:lnSpc>
        <a:spcBef>
          <a:spcPct val="30000"/>
        </a:spcBef>
        <a:spcAft>
          <a:spcPct val="0"/>
        </a:spcAft>
        <a:buClr>
          <a:schemeClr val="tx1"/>
        </a:buClr>
        <a:buChar char="»"/>
        <a:defRPr>
          <a:solidFill>
            <a:schemeClr val="accent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amal.fas.gov.r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ctrTitle" idx="4294967295"/>
          </p:nvPr>
        </p:nvSpPr>
        <p:spPr>
          <a:xfrm>
            <a:off x="1928813" y="1773238"/>
            <a:ext cx="7704137" cy="719137"/>
          </a:xfrm>
          <a:ln>
            <a:noFill/>
          </a:ln>
          <a:effectLst>
            <a:outerShdw dist="25400" algn="ctr" rotWithShape="0">
              <a:srgbClr val="3DC3C3">
                <a:alpha val="50000"/>
              </a:srgbClr>
            </a:outerShdw>
          </a:effectLst>
        </p:spPr>
        <p:txBody>
          <a:bodyPr/>
          <a:lstStyle/>
          <a:p>
            <a:pPr algn="ctr" eaLnBrk="1" hangingPunct="1">
              <a:lnSpc>
                <a:spcPct val="135000"/>
              </a:lnSpc>
              <a:defRPr/>
            </a:pPr>
            <a:r>
              <a:rPr lang="ru-RU" sz="1800" b="1" dirty="0" smtClean="0">
                <a:solidFill>
                  <a:srgbClr val="006666"/>
                </a:solidFill>
                <a:effectLst>
                  <a:outerShdw blurRad="38100" dist="38100" dir="2700000" algn="tl">
                    <a:srgbClr val="C0C0C0"/>
                  </a:outerShdw>
                </a:effectLst>
              </a:rPr>
              <a:t>УПРАВЛЕНИЕ   ФЕДЕРАЛЬНОЙ АНТИМОНОПОЛЬНОЙ СЛУЖБЫ </a:t>
            </a:r>
            <a:br>
              <a:rPr lang="ru-RU" sz="1800" b="1" dirty="0" smtClean="0">
                <a:solidFill>
                  <a:srgbClr val="006666"/>
                </a:solidFill>
                <a:effectLst>
                  <a:outerShdw blurRad="38100" dist="38100" dir="2700000" algn="tl">
                    <a:srgbClr val="C0C0C0"/>
                  </a:outerShdw>
                </a:effectLst>
              </a:rPr>
            </a:br>
            <a:r>
              <a:rPr lang="ru-RU" sz="1800" b="1" dirty="0" smtClean="0">
                <a:solidFill>
                  <a:srgbClr val="006666"/>
                </a:solidFill>
                <a:effectLst>
                  <a:outerShdw blurRad="38100" dist="38100" dir="2700000" algn="tl">
                    <a:srgbClr val="C0C0C0"/>
                  </a:outerShdw>
                </a:effectLst>
              </a:rPr>
              <a:t>ПО ЯМАЛО-НЕНЕЦКОМУ АВТОНОМНОМУ ОКРУГУ</a:t>
            </a:r>
            <a:endParaRPr lang="en-US" sz="1800" b="1" dirty="0" smtClean="0">
              <a:solidFill>
                <a:srgbClr val="006666"/>
              </a:solidFill>
              <a:effectLst>
                <a:outerShdw blurRad="38100" dist="38100" dir="2700000" algn="tl">
                  <a:srgbClr val="C0C0C0"/>
                </a:outerShdw>
              </a:effectLst>
            </a:endParaRPr>
          </a:p>
        </p:txBody>
      </p:sp>
      <p:sp>
        <p:nvSpPr>
          <p:cNvPr id="3075" name="Text Box 4"/>
          <p:cNvSpPr txBox="1">
            <a:spLocks noChangeArrowheads="1"/>
          </p:cNvSpPr>
          <p:nvPr/>
        </p:nvSpPr>
        <p:spPr bwMode="auto">
          <a:xfrm>
            <a:off x="4160838" y="5516563"/>
            <a:ext cx="3097212" cy="336550"/>
          </a:xfrm>
          <a:prstGeom prst="rect">
            <a:avLst/>
          </a:prstGeom>
          <a:noFill/>
          <a:ln w="9525">
            <a:noFill/>
            <a:miter lim="800000"/>
            <a:headEnd/>
            <a:tailEnd/>
          </a:ln>
        </p:spPr>
        <p:txBody>
          <a:bodyPr>
            <a:spAutoFit/>
          </a:bodyPr>
          <a:lstStyle/>
          <a:p>
            <a:pPr algn="ctr">
              <a:buFontTx/>
              <a:buNone/>
            </a:pPr>
            <a:r>
              <a:rPr lang="ru-RU" sz="1600">
                <a:solidFill>
                  <a:srgbClr val="006666"/>
                </a:solidFill>
              </a:rPr>
              <a:t>Салехард, 9 декабря,  2011 г.</a:t>
            </a:r>
          </a:p>
        </p:txBody>
      </p:sp>
      <p:pic>
        <p:nvPicPr>
          <p:cNvPr id="3076" name="Picture 6" descr="_"/>
          <p:cNvPicPr>
            <a:picLocks noChangeAspect="1" noChangeArrowheads="1"/>
          </p:cNvPicPr>
          <p:nvPr/>
        </p:nvPicPr>
        <p:blipFill>
          <a:blip r:embed="rId3"/>
          <a:srcRect/>
          <a:stretch>
            <a:fillRect/>
          </a:stretch>
        </p:blipFill>
        <p:spPr bwMode="auto">
          <a:xfrm>
            <a:off x="344488" y="2636838"/>
            <a:ext cx="2376487" cy="3302000"/>
          </a:xfrm>
          <a:prstGeom prst="rect">
            <a:avLst/>
          </a:prstGeom>
          <a:noFill/>
          <a:ln w="9525">
            <a:noFill/>
            <a:miter lim="800000"/>
            <a:headEnd/>
            <a:tailEnd/>
          </a:ln>
        </p:spPr>
      </p:pic>
      <p:sp>
        <p:nvSpPr>
          <p:cNvPr id="520199" name="Rectangle 7"/>
          <p:cNvSpPr>
            <a:spLocks noGrp="1" noChangeArrowheads="1"/>
          </p:cNvSpPr>
          <p:nvPr>
            <p:ph type="subTitle" idx="4294967295"/>
          </p:nvPr>
        </p:nvSpPr>
        <p:spPr>
          <a:xfrm>
            <a:off x="2309794" y="3214686"/>
            <a:ext cx="7129462" cy="2073275"/>
          </a:xfrm>
          <a:ln>
            <a:noFill/>
          </a:ln>
        </p:spPr>
        <p:txBody>
          <a:bodyPr/>
          <a:lstStyle/>
          <a:p>
            <a:pPr marL="0" indent="0" algn="ctr" eaLnBrk="1" hangingPunct="1">
              <a:lnSpc>
                <a:spcPct val="90000"/>
              </a:lnSpc>
              <a:buFontTx/>
              <a:buNone/>
            </a:pPr>
            <a:r>
              <a:rPr lang="ru-RU" sz="3200" b="1" dirty="0" smtClean="0">
                <a:solidFill>
                  <a:srgbClr val="006666"/>
                </a:solidFill>
                <a:effectLst>
                  <a:outerShdw blurRad="38100" dist="38100" dir="2700000" algn="tl">
                    <a:srgbClr val="C0C0C0"/>
                  </a:outerShdw>
                </a:effectLst>
              </a:rPr>
              <a:t>Доклад </a:t>
            </a:r>
          </a:p>
          <a:p>
            <a:pPr marL="0" indent="0" algn="ctr" eaLnBrk="1" hangingPunct="1">
              <a:spcBef>
                <a:spcPts val="0"/>
              </a:spcBef>
              <a:spcAft>
                <a:spcPts val="0"/>
              </a:spcAft>
              <a:buFontTx/>
              <a:buNone/>
            </a:pPr>
            <a:r>
              <a:rPr lang="ru-RU" sz="2400" b="1" dirty="0" smtClean="0">
                <a:solidFill>
                  <a:srgbClr val="006666"/>
                </a:solidFill>
                <a:effectLst>
                  <a:outerShdw blurRad="38100" dist="38100" dir="2700000" algn="tl">
                    <a:srgbClr val="C0C0C0"/>
                  </a:outerShdw>
                </a:effectLst>
              </a:rPr>
              <a:t>«О мерах по противодействию коррупции </a:t>
            </a:r>
          </a:p>
          <a:p>
            <a:pPr marL="0" indent="0" algn="ctr" eaLnBrk="1" hangingPunct="1">
              <a:spcBef>
                <a:spcPts val="0"/>
              </a:spcBef>
              <a:spcAft>
                <a:spcPts val="0"/>
              </a:spcAft>
              <a:buFontTx/>
              <a:buNone/>
            </a:pPr>
            <a:r>
              <a:rPr lang="ru-RU" sz="2400" b="1" dirty="0" smtClean="0">
                <a:solidFill>
                  <a:srgbClr val="006666"/>
                </a:solidFill>
                <a:effectLst>
                  <a:outerShdw blurRad="38100" dist="38100" dir="2700000" algn="tl">
                    <a:srgbClr val="C0C0C0"/>
                  </a:outerShdw>
                </a:effectLst>
              </a:rPr>
              <a:t>и </a:t>
            </a:r>
            <a:r>
              <a:rPr lang="ru-RU" sz="2400" b="1" dirty="0" err="1" smtClean="0">
                <a:solidFill>
                  <a:srgbClr val="006666"/>
                </a:solidFill>
                <a:effectLst>
                  <a:outerShdw blurRad="38100" dist="38100" dir="2700000" algn="tl">
                    <a:srgbClr val="C0C0C0"/>
                  </a:outerShdw>
                </a:effectLst>
              </a:rPr>
              <a:t>антикоррупционных</a:t>
            </a:r>
            <a:r>
              <a:rPr lang="ru-RU" sz="2400" b="1" dirty="0" smtClean="0">
                <a:solidFill>
                  <a:srgbClr val="006666"/>
                </a:solidFill>
                <a:effectLst>
                  <a:outerShdw blurRad="38100" dist="38100" dir="2700000" algn="tl">
                    <a:srgbClr val="C0C0C0"/>
                  </a:outerShdw>
                </a:effectLst>
              </a:rPr>
              <a:t> приоритетах </a:t>
            </a:r>
          </a:p>
          <a:p>
            <a:pPr marL="0" indent="0" algn="ctr" eaLnBrk="1" hangingPunct="1">
              <a:spcBef>
                <a:spcPts val="0"/>
              </a:spcBef>
              <a:spcAft>
                <a:spcPts val="0"/>
              </a:spcAft>
              <a:buFontTx/>
              <a:buNone/>
            </a:pPr>
            <a:r>
              <a:rPr lang="ru-RU" sz="2400" b="1" dirty="0" smtClean="0">
                <a:solidFill>
                  <a:srgbClr val="006666"/>
                </a:solidFill>
                <a:effectLst>
                  <a:outerShdw blurRad="38100" dist="38100" dir="2700000" algn="tl">
                    <a:srgbClr val="C0C0C0"/>
                  </a:outerShdw>
                </a:effectLst>
              </a:rPr>
              <a:t>в Ямало-Ненецком УФАС России»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3"/>
          <p:cNvSpPr>
            <a:spLocks noGrp="1"/>
          </p:cNvSpPr>
          <p:nvPr>
            <p:ph type="sldNum" sz="quarter" idx="10"/>
          </p:nvPr>
        </p:nvSpPr>
        <p:spPr>
          <a:noFill/>
        </p:spPr>
        <p:txBody>
          <a:bodyPr/>
          <a:lstStyle/>
          <a:p>
            <a:fld id="{E974EE56-AAF7-48C3-80E9-55979EA4CE49}" type="slidenum">
              <a:rPr lang="en-US" smtClean="0"/>
              <a:pPr/>
              <a:t>10</a:t>
            </a:fld>
            <a:endParaRPr lang="en-US" smtClean="0"/>
          </a:p>
        </p:txBody>
      </p:sp>
      <p:sp>
        <p:nvSpPr>
          <p:cNvPr id="12291" name="Oval 4"/>
          <p:cNvSpPr>
            <a:spLocks noChangeArrowheads="1"/>
          </p:cNvSpPr>
          <p:nvPr/>
        </p:nvSpPr>
        <p:spPr bwMode="auto">
          <a:xfrm>
            <a:off x="2895600" y="3276600"/>
            <a:ext cx="457200" cy="228600"/>
          </a:xfrm>
          <a:prstGeom prst="ellipse">
            <a:avLst/>
          </a:prstGeom>
          <a:noFill/>
          <a:ln w="9525">
            <a:noFill/>
            <a:round/>
            <a:headEnd/>
            <a:tailEnd/>
          </a:ln>
        </p:spPr>
        <p:txBody>
          <a:bodyPr wrap="none" anchor="ctr"/>
          <a:lstStyle/>
          <a:p>
            <a:endParaRPr lang="ru-RU"/>
          </a:p>
        </p:txBody>
      </p:sp>
      <p:sp>
        <p:nvSpPr>
          <p:cNvPr id="12292" name="AutoShape 5"/>
          <p:cNvSpPr>
            <a:spLocks noChangeArrowheads="1"/>
          </p:cNvSpPr>
          <p:nvPr/>
        </p:nvSpPr>
        <p:spPr bwMode="auto">
          <a:xfrm>
            <a:off x="914400" y="1752600"/>
            <a:ext cx="7848600" cy="990600"/>
          </a:xfrm>
          <a:prstGeom prst="roundRect">
            <a:avLst>
              <a:gd name="adj" fmla="val 15440"/>
            </a:avLst>
          </a:prstGeom>
          <a:solidFill>
            <a:srgbClr val="FFFF99">
              <a:alpha val="70195"/>
            </a:srgbClr>
          </a:solidFill>
          <a:ln w="9525" algn="ctr">
            <a:noFill/>
            <a:round/>
            <a:headEnd/>
            <a:tailEnd/>
          </a:ln>
        </p:spPr>
        <p:txBody>
          <a:bodyPr anchor="ctr"/>
          <a:lstStyle/>
          <a:p>
            <a:pPr algn="just" eaLnBrk="0" hangingPunct="0">
              <a:spcBef>
                <a:spcPct val="0"/>
              </a:spcBef>
              <a:buClr>
                <a:srgbClr val="000000"/>
              </a:buClr>
              <a:buSzPct val="100000"/>
              <a:buFont typeface="Times New Roman" pitchFamily="18" charset="0"/>
              <a:buNone/>
            </a:pPr>
            <a:r>
              <a:rPr lang="ru-RU" sz="2000" b="1">
                <a:solidFill>
                  <a:srgbClr val="000000"/>
                </a:solidFill>
                <a:latin typeface="Times New Roman" pitchFamily="18" charset="0"/>
              </a:rPr>
              <a:t>- не оказывать предпочтение каким-либо общественным или религиозным объединениям, профессиональным или социальным группам, организациям и гражданам;</a:t>
            </a:r>
            <a:endParaRPr lang="ru-RU" sz="2000" b="1">
              <a:latin typeface="Arial Narrow" pitchFamily="34" charset="0"/>
            </a:endParaRPr>
          </a:p>
        </p:txBody>
      </p:sp>
      <p:sp>
        <p:nvSpPr>
          <p:cNvPr id="12293" name="AutoShape 6"/>
          <p:cNvSpPr>
            <a:spLocks noChangeArrowheads="1"/>
          </p:cNvSpPr>
          <p:nvPr/>
        </p:nvSpPr>
        <p:spPr bwMode="auto">
          <a:xfrm>
            <a:off x="914400" y="2971800"/>
            <a:ext cx="7848600" cy="1143000"/>
          </a:xfrm>
          <a:prstGeom prst="roundRect">
            <a:avLst>
              <a:gd name="adj" fmla="val 15440"/>
            </a:avLst>
          </a:prstGeom>
          <a:solidFill>
            <a:srgbClr val="FFFF99">
              <a:alpha val="70195"/>
            </a:srgbClr>
          </a:solidFill>
          <a:ln w="9525">
            <a:noFill/>
            <a:round/>
            <a:headEnd/>
            <a:tailEnd/>
          </a:ln>
        </p:spPr>
        <p:txBody>
          <a:bodyPr anchor="ctr"/>
          <a:lstStyle/>
          <a:p>
            <a:pPr algn="just" eaLnBrk="0" hangingPunct="0">
              <a:spcBef>
                <a:spcPct val="0"/>
              </a:spcBef>
              <a:buFontTx/>
              <a:buNone/>
            </a:pPr>
            <a:r>
              <a:rPr lang="ru-RU" sz="2000" b="1">
                <a:solidFill>
                  <a:srgbClr val="000000"/>
                </a:solidFill>
                <a:latin typeface="Times New Roman" pitchFamily="18" charset="0"/>
              </a:rPr>
              <a:t>- не совершать действия, связанные с влиянием каких-либо личных, имущественных (финансовых) и иных интересов, препятствующих добросовестному исполнению должностных обязанностей;</a:t>
            </a:r>
            <a:endParaRPr lang="ru-RU" sz="2000" b="1">
              <a:latin typeface="Arial Narrow" pitchFamily="34" charset="0"/>
            </a:endParaRPr>
          </a:p>
        </p:txBody>
      </p:sp>
      <p:sp>
        <p:nvSpPr>
          <p:cNvPr id="12294" name="AutoShape 7"/>
          <p:cNvSpPr>
            <a:spLocks noChangeArrowheads="1"/>
          </p:cNvSpPr>
          <p:nvPr/>
        </p:nvSpPr>
        <p:spPr bwMode="auto">
          <a:xfrm rot="5400000">
            <a:off x="185737" y="2100263"/>
            <a:ext cx="728663" cy="185738"/>
          </a:xfrm>
          <a:prstGeom prst="triangle">
            <a:avLst>
              <a:gd name="adj" fmla="val 50000"/>
            </a:avLst>
          </a:prstGeom>
          <a:solidFill>
            <a:srgbClr val="FF0000"/>
          </a:solidFill>
          <a:ln w="9525">
            <a:noFill/>
            <a:miter lim="800000"/>
            <a:headEnd/>
            <a:tailEnd/>
          </a:ln>
        </p:spPr>
        <p:txBody>
          <a:bodyPr wrap="none" anchor="ctr"/>
          <a:lstStyle/>
          <a:p>
            <a:endParaRPr lang="ru-RU"/>
          </a:p>
        </p:txBody>
      </p:sp>
      <p:sp>
        <p:nvSpPr>
          <p:cNvPr id="12295" name="AutoShape 8"/>
          <p:cNvSpPr>
            <a:spLocks noChangeArrowheads="1"/>
          </p:cNvSpPr>
          <p:nvPr/>
        </p:nvSpPr>
        <p:spPr bwMode="auto">
          <a:xfrm>
            <a:off x="914400" y="4343400"/>
            <a:ext cx="7848600" cy="1219200"/>
          </a:xfrm>
          <a:prstGeom prst="roundRect">
            <a:avLst>
              <a:gd name="adj" fmla="val 15440"/>
            </a:avLst>
          </a:prstGeom>
          <a:solidFill>
            <a:srgbClr val="FFFF99">
              <a:alpha val="70195"/>
            </a:srgbClr>
          </a:solidFill>
          <a:ln w="9525">
            <a:noFill/>
            <a:round/>
            <a:headEnd/>
            <a:tailEnd/>
          </a:ln>
        </p:spPr>
        <p:txBody>
          <a:bodyPr anchor="ctr"/>
          <a:lstStyle/>
          <a:p>
            <a:pPr algn="just" eaLnBrk="0" hangingPunct="0">
              <a:spcBef>
                <a:spcPct val="0"/>
              </a:spcBef>
              <a:buFontTx/>
              <a:buNone/>
            </a:pPr>
            <a:r>
              <a:rPr lang="ru-RU" sz="2000" b="1">
                <a:solidFill>
                  <a:srgbClr val="000000"/>
                </a:solidFill>
                <a:latin typeface="Times New Roman" pitchFamily="18" charset="0"/>
              </a:rPr>
              <a:t>- соблюдать нейтральность, исключающую возможность влияния на свою профессиональную служебную деятельность решений политических партий, других общественных объединений, религиозных объединений и иных организаций;</a:t>
            </a:r>
            <a:endParaRPr lang="ru-RU" sz="2000" b="1">
              <a:latin typeface="Arial Narrow" pitchFamily="34" charset="0"/>
            </a:endParaRPr>
          </a:p>
        </p:txBody>
      </p:sp>
      <p:sp>
        <p:nvSpPr>
          <p:cNvPr id="580617" name="AutoShape 9"/>
          <p:cNvSpPr>
            <a:spLocks noChangeArrowheads="1"/>
          </p:cNvSpPr>
          <p:nvPr/>
        </p:nvSpPr>
        <p:spPr bwMode="auto">
          <a:xfrm>
            <a:off x="266700" y="614363"/>
            <a:ext cx="8639175" cy="1269980"/>
          </a:xfrm>
          <a:prstGeom prst="roundRect">
            <a:avLst>
              <a:gd name="adj" fmla="val 10764"/>
            </a:avLst>
          </a:prstGeom>
          <a:gradFill rotWithShape="1">
            <a:gsLst>
              <a:gs pos="0">
                <a:srgbClr val="FFFFCC"/>
              </a:gs>
              <a:gs pos="50000">
                <a:srgbClr val="FF0000">
                  <a:alpha val="17000"/>
                </a:srgbClr>
              </a:gs>
              <a:gs pos="100000">
                <a:srgbClr val="FFFFCC"/>
              </a:gs>
            </a:gsLst>
            <a:lin ang="2700000" scaled="1"/>
          </a:gradFill>
          <a:ln w="9525">
            <a:noFill/>
            <a:round/>
            <a:headEnd/>
            <a:tailEnd/>
          </a:ln>
          <a:effectLst/>
        </p:spPr>
        <p:txBody>
          <a:bodyPr>
            <a:spAutoFit/>
          </a:bodyPr>
          <a:lstStyle/>
          <a:p>
            <a:pPr algn="ctr" eaLnBrk="0" hangingPunct="0">
              <a:spcBef>
                <a:spcPct val="0"/>
              </a:spcBef>
              <a:buClr>
                <a:srgbClr val="000000"/>
              </a:buClr>
              <a:buSzPct val="100000"/>
              <a:buFont typeface="Times New Roman" pitchFamily="18" charset="0"/>
              <a:buNone/>
              <a:defRPr/>
            </a:pPr>
            <a:r>
              <a:rPr lang="ru-RU" sz="3600" b="1">
                <a:solidFill>
                  <a:srgbClr val="104F05"/>
                </a:solidFill>
                <a:effectLst>
                  <a:outerShdw blurRad="38100" dist="38100" dir="2700000" algn="tl">
                    <a:srgbClr val="000000">
                      <a:alpha val="43137"/>
                    </a:srgbClr>
                  </a:outerShdw>
                </a:effectLst>
                <a:latin typeface="Times New Roman" pitchFamily="18" charset="0"/>
              </a:rPr>
              <a:t>Требования антикоррупционного </a:t>
            </a:r>
          </a:p>
          <a:p>
            <a:pPr algn="ctr" eaLnBrk="0" hangingPunct="0">
              <a:spcBef>
                <a:spcPct val="0"/>
              </a:spcBef>
              <a:buClr>
                <a:srgbClr val="000000"/>
              </a:buClr>
              <a:buSzPct val="100000"/>
              <a:buFont typeface="Times New Roman" pitchFamily="18" charset="0"/>
              <a:buNone/>
              <a:defRPr/>
            </a:pPr>
            <a:r>
              <a:rPr lang="ru-RU" sz="3600" b="1">
                <a:solidFill>
                  <a:srgbClr val="104F05"/>
                </a:solidFill>
                <a:effectLst>
                  <a:outerShdw blurRad="38100" dist="38100" dir="2700000" algn="tl">
                    <a:srgbClr val="000000">
                      <a:alpha val="43137"/>
                    </a:srgbClr>
                  </a:outerShdw>
                </a:effectLst>
                <a:latin typeface="Times New Roman" pitchFamily="18" charset="0"/>
              </a:rPr>
              <a:t>содержания</a:t>
            </a:r>
            <a:endParaRPr lang="ru-RU" sz="3600" b="1">
              <a:solidFill>
                <a:srgbClr val="104F05"/>
              </a:solidFill>
              <a:effectLst>
                <a:outerShdw blurRad="38100" dist="38100" dir="2700000" algn="tl">
                  <a:srgbClr val="000000">
                    <a:alpha val="43137"/>
                  </a:srgbClr>
                </a:outerShdw>
              </a:effectLst>
              <a:latin typeface="Arial Narrow" pitchFamily="34" charset="0"/>
            </a:endParaRPr>
          </a:p>
        </p:txBody>
      </p:sp>
      <p:sp>
        <p:nvSpPr>
          <p:cNvPr id="12299" name="AutoShape 10"/>
          <p:cNvSpPr>
            <a:spLocks noChangeArrowheads="1"/>
          </p:cNvSpPr>
          <p:nvPr/>
        </p:nvSpPr>
        <p:spPr bwMode="auto">
          <a:xfrm rot="5400000">
            <a:off x="185738" y="3505200"/>
            <a:ext cx="728662" cy="185738"/>
          </a:xfrm>
          <a:prstGeom prst="triangle">
            <a:avLst>
              <a:gd name="adj" fmla="val 50000"/>
            </a:avLst>
          </a:prstGeom>
          <a:solidFill>
            <a:srgbClr val="FF0000"/>
          </a:solidFill>
          <a:ln w="9525">
            <a:noFill/>
            <a:miter lim="800000"/>
            <a:headEnd/>
            <a:tailEnd/>
          </a:ln>
        </p:spPr>
        <p:txBody>
          <a:bodyPr wrap="none" anchor="ctr"/>
          <a:lstStyle/>
          <a:p>
            <a:endParaRPr lang="ru-RU"/>
          </a:p>
        </p:txBody>
      </p:sp>
      <p:sp>
        <p:nvSpPr>
          <p:cNvPr id="12300" name="AutoShape 11"/>
          <p:cNvSpPr>
            <a:spLocks noChangeArrowheads="1"/>
          </p:cNvSpPr>
          <p:nvPr/>
        </p:nvSpPr>
        <p:spPr bwMode="auto">
          <a:xfrm rot="5400000">
            <a:off x="185738" y="4876800"/>
            <a:ext cx="728662" cy="185738"/>
          </a:xfrm>
          <a:prstGeom prst="triangle">
            <a:avLst>
              <a:gd name="adj" fmla="val 50000"/>
            </a:avLst>
          </a:prstGeom>
          <a:solidFill>
            <a:srgbClr val="FF0000"/>
          </a:solidFill>
          <a:ln w="9525">
            <a:noFill/>
            <a:miter lim="800000"/>
            <a:headEnd/>
            <a:tailEnd/>
          </a:ln>
        </p:spPr>
        <p:txBody>
          <a:bodyPr wrap="none" anchor="ctr"/>
          <a:lstStyle/>
          <a:p>
            <a:endParaRPr lang="ru-RU"/>
          </a:p>
        </p:txBody>
      </p:sp>
      <p:sp>
        <p:nvSpPr>
          <p:cNvPr id="12301" name="AutoShape 12"/>
          <p:cNvSpPr>
            <a:spLocks noChangeArrowheads="1"/>
          </p:cNvSpPr>
          <p:nvPr/>
        </p:nvSpPr>
        <p:spPr bwMode="auto">
          <a:xfrm rot="5400000">
            <a:off x="185738" y="6019800"/>
            <a:ext cx="728662" cy="185738"/>
          </a:xfrm>
          <a:prstGeom prst="triangle">
            <a:avLst>
              <a:gd name="adj" fmla="val 50000"/>
            </a:avLst>
          </a:prstGeom>
          <a:solidFill>
            <a:srgbClr val="FF0000"/>
          </a:solidFill>
          <a:ln w="9525">
            <a:noFill/>
            <a:miter lim="800000"/>
            <a:headEnd/>
            <a:tailEnd/>
          </a:ln>
        </p:spPr>
        <p:txBody>
          <a:bodyPr wrap="none" anchor="ctr"/>
          <a:lstStyle/>
          <a:p>
            <a:endParaRPr lang="ru-RU"/>
          </a:p>
        </p:txBody>
      </p:sp>
      <p:sp>
        <p:nvSpPr>
          <p:cNvPr id="12302" name="AutoShape 13"/>
          <p:cNvSpPr>
            <a:spLocks noChangeArrowheads="1"/>
          </p:cNvSpPr>
          <p:nvPr/>
        </p:nvSpPr>
        <p:spPr bwMode="auto">
          <a:xfrm>
            <a:off x="914400" y="5715000"/>
            <a:ext cx="7848600" cy="914400"/>
          </a:xfrm>
          <a:prstGeom prst="roundRect">
            <a:avLst>
              <a:gd name="adj" fmla="val 15440"/>
            </a:avLst>
          </a:prstGeom>
          <a:solidFill>
            <a:srgbClr val="FFFF99">
              <a:alpha val="70195"/>
            </a:srgbClr>
          </a:solidFill>
          <a:ln w="9525">
            <a:noFill/>
            <a:round/>
            <a:headEnd/>
            <a:tailEnd/>
          </a:ln>
        </p:spPr>
        <p:txBody>
          <a:bodyPr anchor="ctr"/>
          <a:lstStyle/>
          <a:p>
            <a:pPr>
              <a:spcBef>
                <a:spcPct val="0"/>
              </a:spcBef>
              <a:buFontTx/>
              <a:buNone/>
            </a:pPr>
            <a:r>
              <a:rPr lang="ru-RU" sz="2000" b="1">
                <a:solidFill>
                  <a:srgbClr val="000000"/>
                </a:solidFill>
                <a:latin typeface="Times New Roman" pitchFamily="18" charset="0"/>
              </a:rPr>
              <a:t>- соблюдать установленные правила публичных выступлений и предоставления служебной информации.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p:cNvSpPr>
            <a:spLocks noGrp="1"/>
          </p:cNvSpPr>
          <p:nvPr>
            <p:ph type="sldNum" sz="quarter" idx="10"/>
          </p:nvPr>
        </p:nvSpPr>
        <p:spPr>
          <a:noFill/>
        </p:spPr>
        <p:txBody>
          <a:bodyPr/>
          <a:lstStyle/>
          <a:p>
            <a:fld id="{1C25C89F-F73D-49B5-8300-EDC63C8AA2FC}" type="slidenum">
              <a:rPr lang="en-US" smtClean="0"/>
              <a:pPr/>
              <a:t>11</a:t>
            </a:fld>
            <a:endParaRPr lang="en-US" smtClean="0"/>
          </a:p>
        </p:txBody>
      </p:sp>
      <p:sp>
        <p:nvSpPr>
          <p:cNvPr id="13315" name="Oval 4"/>
          <p:cNvSpPr>
            <a:spLocks noChangeArrowheads="1"/>
          </p:cNvSpPr>
          <p:nvPr/>
        </p:nvSpPr>
        <p:spPr bwMode="auto">
          <a:xfrm>
            <a:off x="2895600" y="3276600"/>
            <a:ext cx="457200" cy="228600"/>
          </a:xfrm>
          <a:prstGeom prst="ellipse">
            <a:avLst/>
          </a:prstGeom>
          <a:noFill/>
          <a:ln w="9525">
            <a:noFill/>
            <a:round/>
            <a:headEnd/>
            <a:tailEnd/>
          </a:ln>
        </p:spPr>
        <p:txBody>
          <a:bodyPr wrap="none" anchor="ctr"/>
          <a:lstStyle/>
          <a:p>
            <a:endParaRPr lang="ru-RU"/>
          </a:p>
        </p:txBody>
      </p:sp>
      <p:sp>
        <p:nvSpPr>
          <p:cNvPr id="13316" name="AutoShape 5"/>
          <p:cNvSpPr>
            <a:spLocks noChangeArrowheads="1"/>
          </p:cNvSpPr>
          <p:nvPr/>
        </p:nvSpPr>
        <p:spPr bwMode="auto">
          <a:xfrm>
            <a:off x="914400" y="1295400"/>
            <a:ext cx="7924800" cy="609600"/>
          </a:xfrm>
          <a:prstGeom prst="roundRect">
            <a:avLst>
              <a:gd name="adj" fmla="val 15440"/>
            </a:avLst>
          </a:prstGeom>
          <a:solidFill>
            <a:srgbClr val="FFFF99">
              <a:alpha val="59999"/>
            </a:srgbClr>
          </a:solidFill>
          <a:ln w="9525" algn="ctr">
            <a:noFill/>
            <a:round/>
            <a:headEnd/>
            <a:tailEnd/>
          </a:ln>
        </p:spPr>
        <p:txBody>
          <a:bodyPr anchor="ctr"/>
          <a:lstStyle/>
          <a:p>
            <a:pPr algn="just" eaLnBrk="0" hangingPunct="0">
              <a:spcBef>
                <a:spcPct val="0"/>
              </a:spcBef>
              <a:buClr>
                <a:srgbClr val="000000"/>
              </a:buClr>
              <a:buSzPct val="100000"/>
              <a:buFont typeface="Times New Roman" pitchFamily="18" charset="0"/>
              <a:buNone/>
            </a:pPr>
            <a:r>
              <a:rPr lang="ru-RU" sz="1800" b="1">
                <a:solidFill>
                  <a:srgbClr val="000000"/>
                </a:solidFill>
                <a:latin typeface="Times New Roman" pitchFamily="18" charset="0"/>
              </a:rPr>
              <a:t>- исполнять должностные обязанности добросовестно, на высоком профессиональном уровне;</a:t>
            </a:r>
            <a:r>
              <a:rPr lang="ru-RU" sz="1800" b="1">
                <a:solidFill>
                  <a:schemeClr val="bg1"/>
                </a:solidFill>
                <a:latin typeface="Times New Roman" pitchFamily="18" charset="0"/>
              </a:rPr>
              <a:t> </a:t>
            </a:r>
          </a:p>
        </p:txBody>
      </p:sp>
      <p:sp>
        <p:nvSpPr>
          <p:cNvPr id="13317" name="AutoShape 6"/>
          <p:cNvSpPr>
            <a:spLocks noChangeArrowheads="1"/>
          </p:cNvSpPr>
          <p:nvPr/>
        </p:nvSpPr>
        <p:spPr bwMode="auto">
          <a:xfrm>
            <a:off x="914400" y="1981200"/>
            <a:ext cx="7924800" cy="838200"/>
          </a:xfrm>
          <a:prstGeom prst="roundRect">
            <a:avLst>
              <a:gd name="adj" fmla="val 15440"/>
            </a:avLst>
          </a:prstGeom>
          <a:solidFill>
            <a:srgbClr val="FFFF99">
              <a:alpha val="59999"/>
            </a:srgbClr>
          </a:solidFill>
          <a:ln w="9525">
            <a:noFill/>
            <a:round/>
            <a:headEnd/>
            <a:tailEnd/>
          </a:ln>
        </p:spPr>
        <p:txBody>
          <a:bodyPr anchor="ctr"/>
          <a:lstStyle/>
          <a:p>
            <a:pPr algn="just" eaLnBrk="0" hangingPunct="0">
              <a:spcBef>
                <a:spcPct val="0"/>
              </a:spcBef>
              <a:buFontTx/>
              <a:buNone/>
            </a:pPr>
            <a:r>
              <a:rPr lang="ru-RU" sz="1800" b="1">
                <a:solidFill>
                  <a:srgbClr val="000000"/>
                </a:solidFill>
                <a:latin typeface="Times New Roman" pitchFamily="18" charset="0"/>
              </a:rPr>
              <a:t>- исходить из того, что признание, соблюдение и защита прав и свобод человека и гражданина определяют смысл и  содержание его профессиональной деятельности;</a:t>
            </a:r>
          </a:p>
        </p:txBody>
      </p:sp>
      <p:sp>
        <p:nvSpPr>
          <p:cNvPr id="13318" name="AutoShape 7"/>
          <p:cNvSpPr>
            <a:spLocks noChangeArrowheads="1"/>
          </p:cNvSpPr>
          <p:nvPr/>
        </p:nvSpPr>
        <p:spPr bwMode="auto">
          <a:xfrm rot="5400000">
            <a:off x="185737" y="1490663"/>
            <a:ext cx="728663" cy="185738"/>
          </a:xfrm>
          <a:prstGeom prst="triangle">
            <a:avLst>
              <a:gd name="adj" fmla="val 50000"/>
            </a:avLst>
          </a:prstGeom>
          <a:solidFill>
            <a:schemeClr val="accent2"/>
          </a:solidFill>
          <a:ln w="9525">
            <a:solidFill>
              <a:srgbClr val="00FFFF"/>
            </a:solidFill>
            <a:miter lim="800000"/>
            <a:headEnd/>
            <a:tailEnd/>
          </a:ln>
        </p:spPr>
        <p:txBody>
          <a:bodyPr wrap="none" anchor="ctr"/>
          <a:lstStyle/>
          <a:p>
            <a:endParaRPr lang="ru-RU"/>
          </a:p>
        </p:txBody>
      </p:sp>
      <p:sp>
        <p:nvSpPr>
          <p:cNvPr id="581640" name="AutoShape 8"/>
          <p:cNvSpPr>
            <a:spLocks noChangeArrowheads="1"/>
          </p:cNvSpPr>
          <p:nvPr/>
        </p:nvSpPr>
        <p:spPr bwMode="auto">
          <a:xfrm>
            <a:off x="914400" y="2895600"/>
            <a:ext cx="7924800" cy="838200"/>
          </a:xfrm>
          <a:prstGeom prst="roundRect">
            <a:avLst>
              <a:gd name="adj" fmla="val 15440"/>
            </a:avLst>
          </a:prstGeom>
          <a:solidFill>
            <a:srgbClr val="FFFF99">
              <a:alpha val="60001"/>
            </a:srgbClr>
          </a:solidFill>
          <a:ln w="9525">
            <a:noFill/>
            <a:round/>
            <a:headEnd/>
            <a:tailEnd/>
          </a:ln>
          <a:effectLst/>
        </p:spPr>
        <p:txBody>
          <a:bodyPr anchor="ctr"/>
          <a:lstStyle/>
          <a:p>
            <a:pPr algn="just" eaLnBrk="0" hangingPunct="0">
              <a:spcBef>
                <a:spcPct val="0"/>
              </a:spcBef>
              <a:buFontTx/>
              <a:buNone/>
              <a:defRPr/>
            </a:pPr>
            <a:r>
              <a:rPr lang="ru-RU" sz="1800" b="1" dirty="0">
                <a:solidFill>
                  <a:srgbClr val="000000"/>
                </a:solidFill>
                <a:latin typeface="Times New Roman" pitchFamily="18" charset="0"/>
              </a:rPr>
              <a:t>- соблюдать </a:t>
            </a:r>
            <a:r>
              <a:rPr lang="ru-RU" sz="2400" b="1" u="sng" dirty="0">
                <a:solidFill>
                  <a:srgbClr val="000000"/>
                </a:solidFill>
                <a:effectLst>
                  <a:outerShdw blurRad="38100" dist="38100" dir="2700000" algn="tl">
                    <a:srgbClr val="000000">
                      <a:alpha val="43137"/>
                    </a:srgbClr>
                  </a:outerShdw>
                </a:effectLst>
                <a:latin typeface="Times New Roman" pitchFamily="18" charset="0"/>
              </a:rPr>
              <a:t>ограничения</a:t>
            </a:r>
            <a:r>
              <a:rPr lang="ru-RU" sz="1800" b="1" dirty="0">
                <a:solidFill>
                  <a:srgbClr val="000000"/>
                </a:solidFill>
                <a:latin typeface="Times New Roman" pitchFamily="18" charset="0"/>
              </a:rPr>
              <a:t>, установленные настоящим Федеральным законом и другими федеральными  законами для гражданских служащих;  </a:t>
            </a:r>
            <a:endParaRPr lang="ru-RU" sz="1800" b="1" dirty="0">
              <a:latin typeface="Arial Narrow" pitchFamily="34" charset="0"/>
            </a:endParaRPr>
          </a:p>
        </p:txBody>
      </p:sp>
      <p:sp>
        <p:nvSpPr>
          <p:cNvPr id="581641" name="AutoShape 9"/>
          <p:cNvSpPr>
            <a:spLocks noChangeArrowheads="1"/>
          </p:cNvSpPr>
          <p:nvPr/>
        </p:nvSpPr>
        <p:spPr bwMode="auto">
          <a:xfrm>
            <a:off x="344488" y="0"/>
            <a:ext cx="8594725" cy="1319213"/>
          </a:xfrm>
          <a:prstGeom prst="roundRect">
            <a:avLst>
              <a:gd name="adj" fmla="val 10764"/>
            </a:avLst>
          </a:prstGeom>
          <a:gradFill rotWithShape="1">
            <a:gsLst>
              <a:gs pos="0">
                <a:srgbClr val="00B8FF">
                  <a:gamma/>
                  <a:shade val="46275"/>
                  <a:invGamma/>
                  <a:alpha val="25999"/>
                </a:srgbClr>
              </a:gs>
              <a:gs pos="100000">
                <a:srgbClr val="00B8FF">
                  <a:alpha val="56000"/>
                </a:srgbClr>
              </a:gs>
            </a:gsLst>
            <a:lin ang="2700000" scaled="1"/>
          </a:gradFill>
          <a:ln w="9525">
            <a:noFill/>
            <a:round/>
            <a:headEnd/>
            <a:tailEnd/>
          </a:ln>
          <a:effectLst/>
        </p:spPr>
        <p:txBody>
          <a:bodyPr>
            <a:spAutoFit/>
          </a:bodyPr>
          <a:lstStyle/>
          <a:p>
            <a:pPr algn="ctr" eaLnBrk="0" hangingPunct="0">
              <a:spcBef>
                <a:spcPct val="0"/>
              </a:spcBef>
              <a:buClr>
                <a:srgbClr val="000000"/>
              </a:buClr>
              <a:buSzPct val="100000"/>
              <a:buFont typeface="Times New Roman" pitchFamily="18" charset="0"/>
              <a:buNone/>
              <a:defRPr/>
            </a:pPr>
            <a:endParaRPr lang="ru-RU" sz="300" b="1" dirty="0">
              <a:solidFill>
                <a:srgbClr val="000000"/>
              </a:solidFill>
              <a:latin typeface="Times New Roman" pitchFamily="18" charset="0"/>
            </a:endParaRPr>
          </a:p>
          <a:p>
            <a:pPr algn="ctr" eaLnBrk="0" hangingPunct="0">
              <a:spcBef>
                <a:spcPct val="0"/>
              </a:spcBef>
              <a:buClr>
                <a:srgbClr val="000000"/>
              </a:buClr>
              <a:buSzPct val="100000"/>
              <a:buFont typeface="Times New Roman" pitchFamily="18" charset="0"/>
              <a:buNone/>
              <a:defRPr/>
            </a:pPr>
            <a:r>
              <a:rPr lang="ru-RU" sz="3600" b="1" dirty="0">
                <a:solidFill>
                  <a:schemeClr val="accent2"/>
                </a:solidFill>
                <a:effectLst>
                  <a:outerShdw blurRad="38100" dist="38100" dir="2700000" algn="tl">
                    <a:srgbClr val="000000">
                      <a:alpha val="43137"/>
                    </a:srgbClr>
                  </a:outerShdw>
                </a:effectLst>
                <a:latin typeface="Times New Roman" pitchFamily="18" charset="0"/>
              </a:rPr>
              <a:t>Требования  общего характера</a:t>
            </a:r>
          </a:p>
          <a:p>
            <a:pPr algn="ctr" eaLnBrk="0" hangingPunct="0">
              <a:spcBef>
                <a:spcPct val="0"/>
              </a:spcBef>
              <a:buClr>
                <a:srgbClr val="000000"/>
              </a:buClr>
              <a:buSzPct val="100000"/>
              <a:buFont typeface="Times New Roman" pitchFamily="18" charset="0"/>
              <a:buNone/>
              <a:defRPr/>
            </a:pPr>
            <a:endParaRPr lang="ru-RU" sz="3600" b="1" dirty="0">
              <a:solidFill>
                <a:srgbClr val="104F05"/>
              </a:solidFill>
              <a:latin typeface="Times New Roman" pitchFamily="18" charset="0"/>
            </a:endParaRPr>
          </a:p>
        </p:txBody>
      </p:sp>
      <p:sp>
        <p:nvSpPr>
          <p:cNvPr id="13321" name="AutoShape 10"/>
          <p:cNvSpPr>
            <a:spLocks noChangeArrowheads="1"/>
          </p:cNvSpPr>
          <p:nvPr/>
        </p:nvSpPr>
        <p:spPr bwMode="auto">
          <a:xfrm rot="5400000">
            <a:off x="185738" y="2286000"/>
            <a:ext cx="728662" cy="185738"/>
          </a:xfrm>
          <a:prstGeom prst="triangle">
            <a:avLst>
              <a:gd name="adj" fmla="val 50000"/>
            </a:avLst>
          </a:prstGeom>
          <a:solidFill>
            <a:schemeClr val="accent2"/>
          </a:solidFill>
          <a:ln w="9525">
            <a:solidFill>
              <a:srgbClr val="00FFFF"/>
            </a:solidFill>
            <a:miter lim="800000"/>
            <a:headEnd/>
            <a:tailEnd/>
          </a:ln>
        </p:spPr>
        <p:txBody>
          <a:bodyPr wrap="none" anchor="ctr"/>
          <a:lstStyle/>
          <a:p>
            <a:endParaRPr lang="ru-RU"/>
          </a:p>
        </p:txBody>
      </p:sp>
      <p:sp>
        <p:nvSpPr>
          <p:cNvPr id="13322" name="AutoShape 11"/>
          <p:cNvSpPr>
            <a:spLocks noChangeArrowheads="1"/>
          </p:cNvSpPr>
          <p:nvPr/>
        </p:nvSpPr>
        <p:spPr bwMode="auto">
          <a:xfrm rot="5400000">
            <a:off x="185737" y="3090863"/>
            <a:ext cx="728663" cy="185738"/>
          </a:xfrm>
          <a:prstGeom prst="triangle">
            <a:avLst>
              <a:gd name="adj" fmla="val 50000"/>
            </a:avLst>
          </a:prstGeom>
          <a:solidFill>
            <a:schemeClr val="accent2"/>
          </a:solidFill>
          <a:ln w="9525">
            <a:solidFill>
              <a:srgbClr val="00FFFF"/>
            </a:solidFill>
            <a:miter lim="800000"/>
            <a:headEnd/>
            <a:tailEnd/>
          </a:ln>
        </p:spPr>
        <p:txBody>
          <a:bodyPr wrap="none" anchor="ctr"/>
          <a:lstStyle/>
          <a:p>
            <a:endParaRPr lang="ru-RU"/>
          </a:p>
        </p:txBody>
      </p:sp>
      <p:sp>
        <p:nvSpPr>
          <p:cNvPr id="13323" name="AutoShape 12"/>
          <p:cNvSpPr>
            <a:spLocks noChangeArrowheads="1"/>
          </p:cNvSpPr>
          <p:nvPr/>
        </p:nvSpPr>
        <p:spPr bwMode="auto">
          <a:xfrm rot="5400000">
            <a:off x="185737" y="3929063"/>
            <a:ext cx="728663" cy="185738"/>
          </a:xfrm>
          <a:prstGeom prst="triangle">
            <a:avLst>
              <a:gd name="adj" fmla="val 50000"/>
            </a:avLst>
          </a:prstGeom>
          <a:solidFill>
            <a:schemeClr val="accent2"/>
          </a:solidFill>
          <a:ln w="9525">
            <a:solidFill>
              <a:srgbClr val="00FFFF"/>
            </a:solidFill>
            <a:miter lim="800000"/>
            <a:headEnd/>
            <a:tailEnd/>
          </a:ln>
        </p:spPr>
        <p:txBody>
          <a:bodyPr wrap="none" anchor="ctr"/>
          <a:lstStyle/>
          <a:p>
            <a:endParaRPr lang="ru-RU"/>
          </a:p>
        </p:txBody>
      </p:sp>
      <p:sp>
        <p:nvSpPr>
          <p:cNvPr id="13324" name="AutoShape 13"/>
          <p:cNvSpPr>
            <a:spLocks noChangeArrowheads="1"/>
          </p:cNvSpPr>
          <p:nvPr/>
        </p:nvSpPr>
        <p:spPr bwMode="auto">
          <a:xfrm>
            <a:off x="914400" y="3810000"/>
            <a:ext cx="7924800" cy="457200"/>
          </a:xfrm>
          <a:prstGeom prst="roundRect">
            <a:avLst>
              <a:gd name="adj" fmla="val 15440"/>
            </a:avLst>
          </a:prstGeom>
          <a:solidFill>
            <a:srgbClr val="FFFF99">
              <a:alpha val="59999"/>
            </a:srgbClr>
          </a:solidFill>
          <a:ln w="9525">
            <a:noFill/>
            <a:round/>
            <a:headEnd/>
            <a:tailEnd/>
          </a:ln>
        </p:spPr>
        <p:txBody>
          <a:bodyPr anchor="ctr"/>
          <a:lstStyle/>
          <a:p>
            <a:pPr algn="just" eaLnBrk="0" hangingPunct="0">
              <a:spcBef>
                <a:spcPct val="0"/>
              </a:spcBef>
              <a:buFontTx/>
              <a:buNone/>
            </a:pPr>
            <a:r>
              <a:rPr lang="ru-RU" sz="1800" b="1">
                <a:solidFill>
                  <a:srgbClr val="000000"/>
                </a:solidFill>
                <a:latin typeface="Times New Roman" pitchFamily="18" charset="0"/>
              </a:rPr>
              <a:t>- не совершать поступки, порочащие его честь и достоинство;</a:t>
            </a:r>
          </a:p>
        </p:txBody>
      </p:sp>
      <p:sp>
        <p:nvSpPr>
          <p:cNvPr id="13325" name="AutoShape 14"/>
          <p:cNvSpPr>
            <a:spLocks noChangeArrowheads="1"/>
          </p:cNvSpPr>
          <p:nvPr/>
        </p:nvSpPr>
        <p:spPr bwMode="auto">
          <a:xfrm>
            <a:off x="914400" y="4419600"/>
            <a:ext cx="7924800" cy="381000"/>
          </a:xfrm>
          <a:prstGeom prst="roundRect">
            <a:avLst>
              <a:gd name="adj" fmla="val 15440"/>
            </a:avLst>
          </a:prstGeom>
          <a:solidFill>
            <a:srgbClr val="FFFF99">
              <a:alpha val="59999"/>
            </a:srgbClr>
          </a:solidFill>
          <a:ln w="9525">
            <a:noFill/>
            <a:round/>
            <a:headEnd/>
            <a:tailEnd/>
          </a:ln>
        </p:spPr>
        <p:txBody>
          <a:bodyPr anchor="ctr"/>
          <a:lstStyle/>
          <a:p>
            <a:pPr algn="just" eaLnBrk="0" hangingPunct="0">
              <a:spcBef>
                <a:spcPct val="0"/>
              </a:spcBef>
              <a:buFontTx/>
              <a:buNone/>
            </a:pPr>
            <a:r>
              <a:rPr lang="ru-RU" sz="1800" b="1">
                <a:solidFill>
                  <a:srgbClr val="000000"/>
                </a:solidFill>
                <a:latin typeface="Times New Roman" pitchFamily="18" charset="0"/>
              </a:rPr>
              <a:t>- проявлять корректность в обращении с гражданами;</a:t>
            </a:r>
            <a:endParaRPr lang="ru-RU" sz="1800" b="1">
              <a:latin typeface="Arial Narrow" pitchFamily="34" charset="0"/>
            </a:endParaRPr>
          </a:p>
        </p:txBody>
      </p:sp>
      <p:sp>
        <p:nvSpPr>
          <p:cNvPr id="13326" name="AutoShape 15"/>
          <p:cNvSpPr>
            <a:spLocks noChangeArrowheads="1"/>
          </p:cNvSpPr>
          <p:nvPr/>
        </p:nvSpPr>
        <p:spPr bwMode="auto">
          <a:xfrm>
            <a:off x="914400" y="4876800"/>
            <a:ext cx="7924800" cy="685800"/>
          </a:xfrm>
          <a:prstGeom prst="roundRect">
            <a:avLst>
              <a:gd name="adj" fmla="val 15440"/>
            </a:avLst>
          </a:prstGeom>
          <a:solidFill>
            <a:srgbClr val="FFFF99">
              <a:alpha val="59999"/>
            </a:srgbClr>
          </a:solidFill>
          <a:ln w="9525">
            <a:noFill/>
            <a:round/>
            <a:headEnd/>
            <a:tailEnd/>
          </a:ln>
        </p:spPr>
        <p:txBody>
          <a:bodyPr anchor="ctr"/>
          <a:lstStyle/>
          <a:p>
            <a:pPr algn="just" eaLnBrk="0" hangingPunct="0">
              <a:spcBef>
                <a:spcPct val="0"/>
              </a:spcBef>
              <a:buFontTx/>
              <a:buNone/>
            </a:pPr>
            <a:r>
              <a:rPr lang="ru-RU" sz="1800" b="1">
                <a:solidFill>
                  <a:srgbClr val="000000"/>
                </a:solidFill>
                <a:latin typeface="Times New Roman" pitchFamily="18" charset="0"/>
              </a:rPr>
              <a:t>- учитывать культурные и иные особенности различных этнических и социальных групп, а также конфессий;</a:t>
            </a:r>
          </a:p>
        </p:txBody>
      </p:sp>
      <p:sp>
        <p:nvSpPr>
          <p:cNvPr id="13327" name="AutoShape 16"/>
          <p:cNvSpPr>
            <a:spLocks noChangeArrowheads="1"/>
          </p:cNvSpPr>
          <p:nvPr/>
        </p:nvSpPr>
        <p:spPr bwMode="auto">
          <a:xfrm rot="5400000">
            <a:off x="185737" y="4691063"/>
            <a:ext cx="728663" cy="185738"/>
          </a:xfrm>
          <a:prstGeom prst="triangle">
            <a:avLst>
              <a:gd name="adj" fmla="val 50000"/>
            </a:avLst>
          </a:prstGeom>
          <a:solidFill>
            <a:schemeClr val="accent2"/>
          </a:solidFill>
          <a:ln w="9525">
            <a:solidFill>
              <a:srgbClr val="00FFFF"/>
            </a:solidFill>
            <a:miter lim="800000"/>
            <a:headEnd/>
            <a:tailEnd/>
          </a:ln>
        </p:spPr>
        <p:txBody>
          <a:bodyPr wrap="none" anchor="ctr"/>
          <a:lstStyle/>
          <a:p>
            <a:endParaRPr lang="ru-RU"/>
          </a:p>
        </p:txBody>
      </p:sp>
      <p:sp>
        <p:nvSpPr>
          <p:cNvPr id="13328" name="AutoShape 17"/>
          <p:cNvSpPr>
            <a:spLocks noChangeArrowheads="1"/>
          </p:cNvSpPr>
          <p:nvPr/>
        </p:nvSpPr>
        <p:spPr bwMode="auto">
          <a:xfrm rot="5400000">
            <a:off x="185738" y="5486400"/>
            <a:ext cx="728662" cy="185738"/>
          </a:xfrm>
          <a:prstGeom prst="triangle">
            <a:avLst>
              <a:gd name="adj" fmla="val 50000"/>
            </a:avLst>
          </a:prstGeom>
          <a:solidFill>
            <a:schemeClr val="accent2"/>
          </a:solidFill>
          <a:ln w="9525">
            <a:solidFill>
              <a:srgbClr val="00FFFF"/>
            </a:solidFill>
            <a:miter lim="800000"/>
            <a:headEnd/>
            <a:tailEnd/>
          </a:ln>
        </p:spPr>
        <p:txBody>
          <a:bodyPr wrap="none" anchor="ctr"/>
          <a:lstStyle/>
          <a:p>
            <a:endParaRPr lang="ru-RU"/>
          </a:p>
        </p:txBody>
      </p:sp>
      <p:sp>
        <p:nvSpPr>
          <p:cNvPr id="13329" name="AutoShape 18"/>
          <p:cNvSpPr>
            <a:spLocks noChangeArrowheads="1"/>
          </p:cNvSpPr>
          <p:nvPr/>
        </p:nvSpPr>
        <p:spPr bwMode="auto">
          <a:xfrm>
            <a:off x="914400" y="5638800"/>
            <a:ext cx="7924800" cy="381000"/>
          </a:xfrm>
          <a:prstGeom prst="roundRect">
            <a:avLst>
              <a:gd name="adj" fmla="val 15440"/>
            </a:avLst>
          </a:prstGeom>
          <a:solidFill>
            <a:srgbClr val="FFFF99">
              <a:alpha val="59999"/>
            </a:srgbClr>
          </a:solidFill>
          <a:ln w="9525">
            <a:noFill/>
            <a:round/>
            <a:headEnd/>
            <a:tailEnd/>
          </a:ln>
        </p:spPr>
        <p:txBody>
          <a:bodyPr anchor="ctr"/>
          <a:lstStyle/>
          <a:p>
            <a:pPr algn="just" eaLnBrk="0" hangingPunct="0">
              <a:spcBef>
                <a:spcPct val="0"/>
              </a:spcBef>
              <a:buFontTx/>
              <a:buNone/>
            </a:pPr>
            <a:r>
              <a:rPr lang="ru-RU" sz="1800" b="1">
                <a:solidFill>
                  <a:srgbClr val="000000"/>
                </a:solidFill>
                <a:latin typeface="Times New Roman" pitchFamily="18" charset="0"/>
              </a:rPr>
              <a:t>-способствовать межнациональному и межконфессиональному согласию;</a:t>
            </a:r>
            <a:endParaRPr lang="ru-RU" sz="1800" b="1">
              <a:latin typeface="Arial Narrow" pitchFamily="34" charset="0"/>
            </a:endParaRPr>
          </a:p>
        </p:txBody>
      </p:sp>
      <p:sp>
        <p:nvSpPr>
          <p:cNvPr id="13330" name="AutoShape 19"/>
          <p:cNvSpPr>
            <a:spLocks noChangeArrowheads="1"/>
          </p:cNvSpPr>
          <p:nvPr/>
        </p:nvSpPr>
        <p:spPr bwMode="auto">
          <a:xfrm>
            <a:off x="914400" y="6096000"/>
            <a:ext cx="7924800" cy="609600"/>
          </a:xfrm>
          <a:prstGeom prst="roundRect">
            <a:avLst>
              <a:gd name="adj" fmla="val 15440"/>
            </a:avLst>
          </a:prstGeom>
          <a:solidFill>
            <a:srgbClr val="FFFF99">
              <a:alpha val="59999"/>
            </a:srgbClr>
          </a:solidFill>
          <a:ln w="9525">
            <a:noFill/>
            <a:round/>
            <a:headEnd/>
            <a:tailEnd/>
          </a:ln>
        </p:spPr>
        <p:txBody>
          <a:bodyPr anchor="ctr"/>
          <a:lstStyle/>
          <a:p>
            <a:pPr eaLnBrk="0" hangingPunct="0">
              <a:spcBef>
                <a:spcPct val="0"/>
              </a:spcBef>
              <a:buClr>
                <a:srgbClr val="000000"/>
              </a:buClr>
              <a:buSzPct val="100000"/>
              <a:buFont typeface="Times New Roman" pitchFamily="18" charset="0"/>
              <a:buNone/>
            </a:pPr>
            <a:r>
              <a:rPr lang="ru-RU" sz="1800" b="1">
                <a:solidFill>
                  <a:srgbClr val="000000"/>
                </a:solidFill>
                <a:latin typeface="Times New Roman" pitchFamily="18" charset="0"/>
              </a:rPr>
              <a:t>- не допускать конфликтных ситуаций, способных нанести ущерб его репутации или авторитету государственного органа. </a:t>
            </a:r>
            <a:endParaRPr lang="ru-RU" sz="1800" b="1">
              <a:latin typeface="Arial Narrow" pitchFamily="34" charset="0"/>
            </a:endParaRPr>
          </a:p>
        </p:txBody>
      </p:sp>
      <p:sp>
        <p:nvSpPr>
          <p:cNvPr id="13331" name="AutoShape 20"/>
          <p:cNvSpPr>
            <a:spLocks noChangeArrowheads="1"/>
          </p:cNvSpPr>
          <p:nvPr/>
        </p:nvSpPr>
        <p:spPr bwMode="auto">
          <a:xfrm rot="5400000">
            <a:off x="185738" y="6248400"/>
            <a:ext cx="728662" cy="185738"/>
          </a:xfrm>
          <a:prstGeom prst="triangle">
            <a:avLst>
              <a:gd name="adj" fmla="val 50000"/>
            </a:avLst>
          </a:prstGeom>
          <a:solidFill>
            <a:schemeClr val="accent2"/>
          </a:solidFill>
          <a:ln w="9525">
            <a:solidFill>
              <a:srgbClr val="00FFFF"/>
            </a:solidFill>
            <a:miter lim="800000"/>
            <a:headEnd/>
            <a:tailEnd/>
          </a:ln>
        </p:spPr>
        <p:txBody>
          <a:bodyPr wrap="none" anchor="ctr"/>
          <a:lstStyle/>
          <a:p>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3"/>
          <p:cNvSpPr>
            <a:spLocks noGrp="1"/>
          </p:cNvSpPr>
          <p:nvPr>
            <p:ph type="sldNum" sz="quarter" idx="10"/>
          </p:nvPr>
        </p:nvSpPr>
        <p:spPr>
          <a:noFill/>
        </p:spPr>
        <p:txBody>
          <a:bodyPr/>
          <a:lstStyle/>
          <a:p>
            <a:fld id="{09543B9F-FFD1-442B-B81F-A59376A19B6A}" type="slidenum">
              <a:rPr lang="en-US" smtClean="0"/>
              <a:pPr/>
              <a:t>12</a:t>
            </a:fld>
            <a:endParaRPr lang="en-US" smtClean="0"/>
          </a:p>
        </p:txBody>
      </p:sp>
      <p:sp>
        <p:nvSpPr>
          <p:cNvPr id="14339" name="Oval 4"/>
          <p:cNvSpPr>
            <a:spLocks noChangeArrowheads="1"/>
          </p:cNvSpPr>
          <p:nvPr/>
        </p:nvSpPr>
        <p:spPr bwMode="auto">
          <a:xfrm>
            <a:off x="381000" y="4581525"/>
            <a:ext cx="3810000" cy="1971675"/>
          </a:xfrm>
          <a:prstGeom prst="ellipse">
            <a:avLst/>
          </a:prstGeom>
          <a:gradFill rotWithShape="1">
            <a:gsLst>
              <a:gs pos="0">
                <a:srgbClr val="FFFFCC"/>
              </a:gs>
              <a:gs pos="50000">
                <a:srgbClr val="00FF99"/>
              </a:gs>
              <a:gs pos="100000">
                <a:srgbClr val="FFFFCC"/>
              </a:gs>
            </a:gsLst>
            <a:lin ang="2700000" scaled="1"/>
          </a:gradFill>
          <a:ln w="9525">
            <a:noFill/>
            <a:round/>
            <a:headEnd/>
            <a:tailEnd/>
          </a:ln>
        </p:spPr>
        <p:txBody>
          <a:bodyPr wrap="none" anchor="ctr"/>
          <a:lstStyle/>
          <a:p>
            <a:pPr algn="ctr" eaLnBrk="0" hangingPunct="0">
              <a:spcBef>
                <a:spcPct val="0"/>
              </a:spcBef>
              <a:buClr>
                <a:srgbClr val="000000"/>
              </a:buClr>
              <a:buSzPct val="100000"/>
              <a:buFont typeface="Times New Roman" pitchFamily="18" charset="0"/>
              <a:buNone/>
            </a:pPr>
            <a:r>
              <a:rPr lang="ru-RU" sz="2400" b="1">
                <a:solidFill>
                  <a:schemeClr val="accent2"/>
                </a:solidFill>
                <a:latin typeface="Times New Roman" pitchFamily="18" charset="0"/>
              </a:rPr>
              <a:t>Запреты, связанные </a:t>
            </a:r>
          </a:p>
          <a:p>
            <a:pPr algn="ctr" eaLnBrk="0" hangingPunct="0">
              <a:spcBef>
                <a:spcPct val="0"/>
              </a:spcBef>
              <a:buClr>
                <a:srgbClr val="000000"/>
              </a:buClr>
              <a:buSzPct val="100000"/>
              <a:buFont typeface="Times New Roman" pitchFamily="18" charset="0"/>
              <a:buNone/>
            </a:pPr>
            <a:r>
              <a:rPr lang="ru-RU" sz="2400" b="1">
                <a:solidFill>
                  <a:schemeClr val="accent2"/>
                </a:solidFill>
                <a:latin typeface="Times New Roman" pitchFamily="18" charset="0"/>
              </a:rPr>
              <a:t>с гражданской службой</a:t>
            </a:r>
          </a:p>
        </p:txBody>
      </p:sp>
      <p:sp>
        <p:nvSpPr>
          <p:cNvPr id="14340" name="Oval 5"/>
          <p:cNvSpPr>
            <a:spLocks noChangeAspect="1" noChangeArrowheads="1"/>
          </p:cNvSpPr>
          <p:nvPr/>
        </p:nvSpPr>
        <p:spPr bwMode="auto">
          <a:xfrm>
            <a:off x="5181600" y="4652963"/>
            <a:ext cx="3810000" cy="1963737"/>
          </a:xfrm>
          <a:prstGeom prst="ellipse">
            <a:avLst/>
          </a:prstGeom>
          <a:gradFill rotWithShape="1">
            <a:gsLst>
              <a:gs pos="0">
                <a:srgbClr val="FFFFCC"/>
              </a:gs>
              <a:gs pos="50000">
                <a:srgbClr val="FE0000"/>
              </a:gs>
              <a:gs pos="100000">
                <a:srgbClr val="FFFFCC"/>
              </a:gs>
            </a:gsLst>
            <a:lin ang="2700000" scaled="1"/>
          </a:gradFill>
          <a:ln w="9525">
            <a:noFill/>
            <a:round/>
            <a:headEnd/>
            <a:tailEnd/>
          </a:ln>
        </p:spPr>
        <p:txBody>
          <a:bodyPr wrap="none" anchor="ctr"/>
          <a:lstStyle/>
          <a:p>
            <a:pPr algn="ctr" eaLnBrk="0" hangingPunct="0">
              <a:spcBef>
                <a:spcPct val="0"/>
              </a:spcBef>
              <a:buClr>
                <a:srgbClr val="000000"/>
              </a:buClr>
              <a:buSzPct val="100000"/>
              <a:buFont typeface="Times New Roman" pitchFamily="18" charset="0"/>
              <a:buNone/>
            </a:pPr>
            <a:r>
              <a:rPr lang="ru-RU" sz="2400" b="1">
                <a:solidFill>
                  <a:schemeClr val="accent2"/>
                </a:solidFill>
                <a:latin typeface="Times New Roman" pitchFamily="18" charset="0"/>
              </a:rPr>
              <a:t>Основные обязанности </a:t>
            </a:r>
          </a:p>
          <a:p>
            <a:pPr algn="ctr" eaLnBrk="0" hangingPunct="0">
              <a:spcBef>
                <a:spcPct val="0"/>
              </a:spcBef>
              <a:buClr>
                <a:srgbClr val="000000"/>
              </a:buClr>
              <a:buSzPct val="100000"/>
              <a:buFont typeface="Times New Roman" pitchFamily="18" charset="0"/>
              <a:buNone/>
            </a:pPr>
            <a:r>
              <a:rPr lang="ru-RU" sz="2400" b="1">
                <a:solidFill>
                  <a:schemeClr val="accent2"/>
                </a:solidFill>
                <a:latin typeface="Times New Roman" pitchFamily="18" charset="0"/>
              </a:rPr>
              <a:t>гражданского служащего</a:t>
            </a:r>
          </a:p>
        </p:txBody>
      </p:sp>
      <p:sp>
        <p:nvSpPr>
          <p:cNvPr id="14341" name="AutoShape 6"/>
          <p:cNvSpPr>
            <a:spLocks noChangeArrowheads="1"/>
          </p:cNvSpPr>
          <p:nvPr/>
        </p:nvSpPr>
        <p:spPr bwMode="auto">
          <a:xfrm rot="8387466">
            <a:off x="2073275" y="3573463"/>
            <a:ext cx="9144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CC"/>
              </a:gs>
              <a:gs pos="50000">
                <a:srgbClr val="00FF99"/>
              </a:gs>
              <a:gs pos="100000">
                <a:srgbClr val="FFFFCC"/>
              </a:gs>
            </a:gsLst>
            <a:lin ang="2700000" scaled="1"/>
          </a:gradFill>
          <a:ln w="9525">
            <a:noFill/>
            <a:miter lim="800000"/>
            <a:headEnd/>
            <a:tailEnd/>
          </a:ln>
        </p:spPr>
        <p:txBody>
          <a:bodyPr wrap="none" anchor="ctr"/>
          <a:lstStyle/>
          <a:p>
            <a:endParaRPr lang="ru-RU"/>
          </a:p>
        </p:txBody>
      </p:sp>
      <p:sp>
        <p:nvSpPr>
          <p:cNvPr id="14342" name="AutoShape 7"/>
          <p:cNvSpPr>
            <a:spLocks noChangeArrowheads="1"/>
          </p:cNvSpPr>
          <p:nvPr/>
        </p:nvSpPr>
        <p:spPr bwMode="auto">
          <a:xfrm rot="2305865">
            <a:off x="6392863" y="3716338"/>
            <a:ext cx="9144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CC"/>
              </a:gs>
              <a:gs pos="50000">
                <a:srgbClr val="CC0000"/>
              </a:gs>
              <a:gs pos="100000">
                <a:srgbClr val="FFFFCC"/>
              </a:gs>
            </a:gsLst>
            <a:lin ang="2700000" scaled="1"/>
          </a:gradFill>
          <a:ln w="9525">
            <a:noFill/>
            <a:miter lim="800000"/>
            <a:headEnd/>
            <a:tailEnd/>
          </a:ln>
        </p:spPr>
        <p:txBody>
          <a:bodyPr wrap="none" anchor="ctr"/>
          <a:lstStyle/>
          <a:p>
            <a:endParaRPr lang="ru-RU"/>
          </a:p>
        </p:txBody>
      </p:sp>
      <p:sp>
        <p:nvSpPr>
          <p:cNvPr id="582665" name="Rectangle 9"/>
          <p:cNvSpPr>
            <a:spLocks noChangeArrowheads="1"/>
          </p:cNvSpPr>
          <p:nvPr/>
        </p:nvSpPr>
        <p:spPr bwMode="auto">
          <a:xfrm>
            <a:off x="838200" y="322263"/>
            <a:ext cx="7467600" cy="3081337"/>
          </a:xfrm>
          <a:prstGeom prst="rect">
            <a:avLst/>
          </a:prstGeom>
          <a:noFill/>
          <a:ln w="9525">
            <a:noFill/>
            <a:miter lim="800000"/>
            <a:headEnd/>
            <a:tailEnd/>
          </a:ln>
          <a:effectLst/>
        </p:spPr>
        <p:txBody>
          <a:bodyPr anchor="ctr">
            <a:spAutoFit/>
          </a:bodyPr>
          <a:lstStyle/>
          <a:p>
            <a:pPr algn="ctr" eaLnBrk="0" hangingPunct="0">
              <a:spcBef>
                <a:spcPct val="0"/>
              </a:spcBef>
              <a:buClr>
                <a:srgbClr val="000000"/>
              </a:buClr>
              <a:buSzPct val="100000"/>
              <a:buFont typeface="Times New Roman" pitchFamily="18" charset="0"/>
              <a:buNone/>
              <a:defRPr/>
            </a:pPr>
            <a:r>
              <a:rPr lang="ru-RU" sz="2800" b="1" dirty="0">
                <a:solidFill>
                  <a:srgbClr val="104F05"/>
                </a:solidFill>
                <a:effectLst>
                  <a:outerShdw blurRad="38100" dist="38100" dir="2700000" algn="tl">
                    <a:srgbClr val="000000">
                      <a:alpha val="43137"/>
                    </a:srgbClr>
                  </a:outerShdw>
                </a:effectLst>
              </a:rPr>
              <a:t>Запреты и обязанности гражданского служащего </a:t>
            </a:r>
            <a:r>
              <a:rPr lang="ru-RU" sz="2800" b="1" dirty="0" err="1">
                <a:solidFill>
                  <a:srgbClr val="104F05"/>
                </a:solidFill>
                <a:effectLst>
                  <a:outerShdw blurRad="38100" dist="38100" dir="2700000" algn="tl">
                    <a:srgbClr val="000000">
                      <a:alpha val="43137"/>
                    </a:srgbClr>
                  </a:outerShdw>
                </a:effectLst>
              </a:rPr>
              <a:t>антикоррупционного</a:t>
            </a:r>
            <a:r>
              <a:rPr lang="ru-RU" sz="2800" b="1" dirty="0">
                <a:solidFill>
                  <a:srgbClr val="104F05"/>
                </a:solidFill>
                <a:effectLst>
                  <a:outerShdw blurRad="38100" dist="38100" dir="2700000" algn="tl">
                    <a:srgbClr val="000000">
                      <a:alpha val="43137"/>
                    </a:srgbClr>
                  </a:outerShdw>
                </a:effectLst>
              </a:rPr>
              <a:t> содержания</a:t>
            </a:r>
          </a:p>
          <a:p>
            <a:pPr algn="ctr" eaLnBrk="0" hangingPunct="0">
              <a:spcBef>
                <a:spcPct val="0"/>
              </a:spcBef>
              <a:buClr>
                <a:srgbClr val="000000"/>
              </a:buClr>
              <a:buSzPct val="100000"/>
              <a:buFont typeface="Times New Roman" pitchFamily="18" charset="0"/>
              <a:buNone/>
              <a:defRPr/>
            </a:pPr>
            <a:r>
              <a:rPr lang="ru-RU" sz="2800" b="1" dirty="0">
                <a:solidFill>
                  <a:srgbClr val="104F05"/>
                </a:solidFill>
                <a:effectLst>
                  <a:outerShdw blurRad="38100" dist="38100" dir="2700000" algn="tl">
                    <a:srgbClr val="000000">
                      <a:alpha val="43137"/>
                    </a:srgbClr>
                  </a:outerShdw>
                </a:effectLst>
              </a:rPr>
              <a:t> (ст. 15 и 17 Федерального закона </a:t>
            </a:r>
          </a:p>
          <a:p>
            <a:pPr algn="ctr" eaLnBrk="0" hangingPunct="0">
              <a:spcBef>
                <a:spcPct val="0"/>
              </a:spcBef>
              <a:buClr>
                <a:srgbClr val="000000"/>
              </a:buClr>
              <a:buSzPct val="100000"/>
              <a:buFont typeface="Times New Roman" pitchFamily="18" charset="0"/>
              <a:buNone/>
              <a:defRPr/>
            </a:pPr>
            <a:r>
              <a:rPr lang="ru-RU" sz="2800" b="1" dirty="0">
                <a:solidFill>
                  <a:srgbClr val="104F05"/>
                </a:solidFill>
                <a:effectLst>
                  <a:outerShdw blurRad="38100" dist="38100" dir="2700000" algn="tl">
                    <a:srgbClr val="000000">
                      <a:alpha val="43137"/>
                    </a:srgbClr>
                  </a:outerShdw>
                </a:effectLst>
              </a:rPr>
              <a:t>от 27 июля 2004 года №79-ФЗ </a:t>
            </a:r>
          </a:p>
          <a:p>
            <a:pPr algn="ctr" eaLnBrk="0" hangingPunct="0">
              <a:spcBef>
                <a:spcPct val="0"/>
              </a:spcBef>
              <a:buClr>
                <a:srgbClr val="000000"/>
              </a:buClr>
              <a:buSzPct val="100000"/>
              <a:buFont typeface="Times New Roman" pitchFamily="18" charset="0"/>
              <a:buNone/>
              <a:defRPr/>
            </a:pPr>
            <a:r>
              <a:rPr lang="ru-RU" sz="2800" b="1" dirty="0">
                <a:solidFill>
                  <a:srgbClr val="104F05"/>
                </a:solidFill>
                <a:effectLst>
                  <a:outerShdw blurRad="38100" dist="38100" dir="2700000" algn="tl">
                    <a:srgbClr val="000000">
                      <a:alpha val="43137"/>
                    </a:srgbClr>
                  </a:outerShdw>
                </a:effectLst>
              </a:rPr>
              <a:t>«О государственной гражданской службе Российской Федерации»)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3"/>
          <p:cNvSpPr>
            <a:spLocks noGrp="1"/>
          </p:cNvSpPr>
          <p:nvPr>
            <p:ph type="sldNum" sz="quarter" idx="10"/>
          </p:nvPr>
        </p:nvSpPr>
        <p:spPr>
          <a:noFill/>
        </p:spPr>
        <p:txBody>
          <a:bodyPr/>
          <a:lstStyle/>
          <a:p>
            <a:fld id="{656DB7C8-66E2-4C28-B7F9-1837020A0E92}" type="slidenum">
              <a:rPr lang="en-US" smtClean="0"/>
              <a:pPr/>
              <a:t>13</a:t>
            </a:fld>
            <a:endParaRPr lang="en-US" smtClean="0"/>
          </a:p>
        </p:txBody>
      </p:sp>
      <p:sp>
        <p:nvSpPr>
          <p:cNvPr id="15363" name="Rectangle 19"/>
          <p:cNvSpPr>
            <a:spLocks/>
          </p:cNvSpPr>
          <p:nvPr/>
        </p:nvSpPr>
        <p:spPr bwMode="black">
          <a:xfrm>
            <a:off x="0" y="0"/>
            <a:ext cx="9144000" cy="6858000"/>
          </a:xfrm>
          <a:prstGeom prst="rect">
            <a:avLst/>
          </a:prstGeom>
          <a:noFill/>
          <a:ln w="9525" algn="ctr">
            <a:solidFill>
              <a:schemeClr val="accent2"/>
            </a:solidFill>
            <a:miter lim="800000"/>
            <a:headEnd/>
            <a:tailEnd/>
          </a:ln>
        </p:spPr>
        <p:txBody>
          <a:bodyPr anchor="ctr"/>
          <a:lstStyle/>
          <a:p>
            <a:pPr algn="ctr">
              <a:spcBef>
                <a:spcPct val="0"/>
              </a:spcBef>
              <a:buFontTx/>
              <a:buNone/>
            </a:pPr>
            <a:endParaRPr lang="ru-RU" sz="1600" b="1">
              <a:latin typeface="Calibri" pitchFamily="34" charset="0"/>
            </a:endParaRPr>
          </a:p>
        </p:txBody>
      </p:sp>
      <p:sp>
        <p:nvSpPr>
          <p:cNvPr id="15364" name="AutoShape 5"/>
          <p:cNvSpPr>
            <a:spLocks noChangeArrowheads="1"/>
          </p:cNvSpPr>
          <p:nvPr/>
        </p:nvSpPr>
        <p:spPr bwMode="auto">
          <a:xfrm>
            <a:off x="838200" y="1676400"/>
            <a:ext cx="8077200" cy="838200"/>
          </a:xfrm>
          <a:prstGeom prst="roundRect">
            <a:avLst>
              <a:gd name="adj" fmla="val 16667"/>
            </a:avLst>
          </a:prstGeom>
          <a:gradFill rotWithShape="1">
            <a:gsLst>
              <a:gs pos="0">
                <a:srgbClr val="FFFF99"/>
              </a:gs>
              <a:gs pos="100000">
                <a:srgbClr val="00FF99"/>
              </a:gs>
            </a:gsLst>
            <a:lin ang="5400000" scaled="1"/>
          </a:gradFill>
          <a:ln w="9525" algn="ctr">
            <a:solidFill>
              <a:srgbClr val="008080"/>
            </a:solidFill>
            <a:prstDash val="sysDot"/>
            <a:round/>
            <a:headEnd/>
            <a:tailEnd/>
          </a:ln>
        </p:spPr>
        <p:txBody>
          <a:bodyPr anchor="ctr"/>
          <a:lstStyle/>
          <a:p>
            <a:pPr eaLnBrk="0" hangingPunct="0">
              <a:spcBef>
                <a:spcPct val="0"/>
              </a:spcBef>
              <a:buClr>
                <a:srgbClr val="000000"/>
              </a:buClr>
              <a:buSzPct val="100000"/>
              <a:buFont typeface="Times New Roman" pitchFamily="18" charset="0"/>
              <a:buNone/>
            </a:pPr>
            <a:r>
              <a:rPr lang="ru-RU" sz="1800" b="1">
                <a:solidFill>
                  <a:srgbClr val="000000"/>
                </a:solidFill>
                <a:latin typeface="Times New Roman" pitchFamily="18" charset="0"/>
              </a:rPr>
              <a:t>- участвовать на платной основе в деятельности органа управления коммерческой организацией, за исключением случаев, установленных федеральным законом;</a:t>
            </a:r>
            <a:endParaRPr lang="ru-RU" sz="1800" b="1">
              <a:latin typeface="Times New Roman" pitchFamily="18" charset="0"/>
            </a:endParaRPr>
          </a:p>
        </p:txBody>
      </p:sp>
      <p:sp>
        <p:nvSpPr>
          <p:cNvPr id="583686" name="Oval 6"/>
          <p:cNvSpPr>
            <a:spLocks noChangeArrowheads="1"/>
          </p:cNvSpPr>
          <p:nvPr/>
        </p:nvSpPr>
        <p:spPr bwMode="auto">
          <a:xfrm>
            <a:off x="381000" y="692150"/>
            <a:ext cx="8305800" cy="755650"/>
          </a:xfrm>
          <a:prstGeom prst="ellipse">
            <a:avLst/>
          </a:prstGeom>
          <a:gradFill rotWithShape="1">
            <a:gsLst>
              <a:gs pos="0">
                <a:srgbClr val="FFFFCC"/>
              </a:gs>
              <a:gs pos="50000">
                <a:srgbClr val="00FF99"/>
              </a:gs>
              <a:gs pos="100000">
                <a:srgbClr val="FFFFCC"/>
              </a:gs>
            </a:gsLst>
            <a:lin ang="2700000" scaled="1"/>
          </a:gradFill>
          <a:ln w="9525">
            <a:noFill/>
            <a:round/>
            <a:headEnd/>
            <a:tailEnd/>
          </a:ln>
          <a:effectLst/>
        </p:spPr>
        <p:txBody>
          <a:bodyPr wrap="none" anchor="ctr"/>
          <a:lstStyle/>
          <a:p>
            <a:pPr algn="ctr" eaLnBrk="0" hangingPunct="0">
              <a:spcBef>
                <a:spcPct val="0"/>
              </a:spcBef>
              <a:buClr>
                <a:srgbClr val="000000"/>
              </a:buClr>
              <a:buSzPct val="100000"/>
              <a:buFont typeface="Times New Roman" pitchFamily="18" charset="0"/>
              <a:buNone/>
              <a:defRPr/>
            </a:pPr>
            <a:r>
              <a:rPr lang="ru-RU" sz="3600" b="1" dirty="0">
                <a:solidFill>
                  <a:srgbClr val="104F05"/>
                </a:solidFill>
                <a:effectLst>
                  <a:outerShdw blurRad="38100" dist="38100" dir="2700000" algn="tl">
                    <a:srgbClr val="000000">
                      <a:alpha val="43137"/>
                    </a:srgbClr>
                  </a:outerShdw>
                </a:effectLst>
                <a:latin typeface="Times New Roman" pitchFamily="18" charset="0"/>
              </a:rPr>
              <a:t>Запреты, связанные </a:t>
            </a:r>
          </a:p>
          <a:p>
            <a:pPr algn="ctr" eaLnBrk="0" hangingPunct="0">
              <a:spcBef>
                <a:spcPct val="0"/>
              </a:spcBef>
              <a:buClr>
                <a:srgbClr val="000000"/>
              </a:buClr>
              <a:buSzPct val="100000"/>
              <a:buFont typeface="Times New Roman" pitchFamily="18" charset="0"/>
              <a:buNone/>
              <a:defRPr/>
            </a:pPr>
            <a:r>
              <a:rPr lang="ru-RU" sz="3600" b="1" dirty="0">
                <a:solidFill>
                  <a:srgbClr val="104F05"/>
                </a:solidFill>
                <a:effectLst>
                  <a:outerShdw blurRad="38100" dist="38100" dir="2700000" algn="tl">
                    <a:srgbClr val="000000">
                      <a:alpha val="43137"/>
                    </a:srgbClr>
                  </a:outerShdw>
                </a:effectLst>
                <a:latin typeface="Times New Roman" pitchFamily="18" charset="0"/>
              </a:rPr>
              <a:t>с гражданской службой</a:t>
            </a:r>
          </a:p>
        </p:txBody>
      </p:sp>
      <p:sp>
        <p:nvSpPr>
          <p:cNvPr id="15366" name="AutoShape 5"/>
          <p:cNvSpPr>
            <a:spLocks noChangeArrowheads="1"/>
          </p:cNvSpPr>
          <p:nvPr/>
        </p:nvSpPr>
        <p:spPr bwMode="auto">
          <a:xfrm>
            <a:off x="838200" y="2743200"/>
            <a:ext cx="8077200" cy="609600"/>
          </a:xfrm>
          <a:prstGeom prst="roundRect">
            <a:avLst>
              <a:gd name="adj" fmla="val 16667"/>
            </a:avLst>
          </a:prstGeom>
          <a:gradFill rotWithShape="1">
            <a:gsLst>
              <a:gs pos="0">
                <a:srgbClr val="FFFF99"/>
              </a:gs>
              <a:gs pos="100000">
                <a:srgbClr val="00FF99"/>
              </a:gs>
            </a:gsLst>
            <a:lin ang="5400000" scaled="1"/>
          </a:gradFill>
          <a:ln w="9525" algn="ctr">
            <a:solidFill>
              <a:srgbClr val="008080"/>
            </a:solidFill>
            <a:prstDash val="sysDot"/>
            <a:round/>
            <a:headEnd/>
            <a:tailEnd/>
          </a:ln>
        </p:spPr>
        <p:txBody>
          <a:bodyPr anchor="ctr"/>
          <a:lstStyle/>
          <a:p>
            <a:pPr eaLnBrk="0" hangingPunct="0">
              <a:spcBef>
                <a:spcPct val="0"/>
              </a:spcBef>
              <a:buClr>
                <a:srgbClr val="000000"/>
              </a:buClr>
              <a:buSzPct val="100000"/>
              <a:buFont typeface="Times New Roman" pitchFamily="18" charset="0"/>
              <a:buNone/>
            </a:pPr>
            <a:r>
              <a:rPr lang="ru-RU" sz="1800" b="1">
                <a:solidFill>
                  <a:srgbClr val="000000"/>
                </a:solidFill>
                <a:latin typeface="Times New Roman" pitchFamily="18" charset="0"/>
              </a:rPr>
              <a:t>- осуществлять предпринимательскую деятельность;</a:t>
            </a:r>
          </a:p>
        </p:txBody>
      </p:sp>
      <p:sp>
        <p:nvSpPr>
          <p:cNvPr id="15367" name="AutoShape 5"/>
          <p:cNvSpPr>
            <a:spLocks noChangeArrowheads="1"/>
          </p:cNvSpPr>
          <p:nvPr/>
        </p:nvSpPr>
        <p:spPr bwMode="auto">
          <a:xfrm>
            <a:off x="838200" y="5791200"/>
            <a:ext cx="8077200" cy="838200"/>
          </a:xfrm>
          <a:prstGeom prst="roundRect">
            <a:avLst>
              <a:gd name="adj" fmla="val 16667"/>
            </a:avLst>
          </a:prstGeom>
          <a:gradFill rotWithShape="1">
            <a:gsLst>
              <a:gs pos="0">
                <a:srgbClr val="FFFF99"/>
              </a:gs>
              <a:gs pos="100000">
                <a:srgbClr val="00FF99"/>
              </a:gs>
            </a:gsLst>
            <a:lin ang="5400000" scaled="1"/>
          </a:gradFill>
          <a:ln w="9525" algn="ctr">
            <a:solidFill>
              <a:srgbClr val="008080"/>
            </a:solidFill>
            <a:prstDash val="sysDot"/>
            <a:round/>
            <a:headEnd/>
            <a:tailEnd/>
          </a:ln>
        </p:spPr>
        <p:txBody>
          <a:bodyPr anchor="ctr"/>
          <a:lstStyle/>
          <a:p>
            <a:pPr algn="just" eaLnBrk="0" hangingPunct="0">
              <a:spcBef>
                <a:spcPct val="0"/>
              </a:spcBef>
              <a:buFontTx/>
              <a:buNone/>
            </a:pPr>
            <a:r>
              <a:rPr lang="ru-RU" sz="1800" b="1">
                <a:solidFill>
                  <a:srgbClr val="000000"/>
                </a:solidFill>
                <a:latin typeface="Times New Roman" pitchFamily="18" charset="0"/>
              </a:rPr>
              <a:t>- выезжать в связи с исполнением должностных обязанностей за пределы территории Российской Федерации за счет средств физических и юридических лиц;</a:t>
            </a:r>
            <a:endParaRPr lang="ru-RU" sz="1800" b="1">
              <a:latin typeface="Times New Roman" pitchFamily="18" charset="0"/>
            </a:endParaRPr>
          </a:p>
        </p:txBody>
      </p:sp>
      <p:sp>
        <p:nvSpPr>
          <p:cNvPr id="15368" name="AutoShape 5"/>
          <p:cNvSpPr>
            <a:spLocks noChangeArrowheads="1"/>
          </p:cNvSpPr>
          <p:nvPr/>
        </p:nvSpPr>
        <p:spPr bwMode="auto">
          <a:xfrm>
            <a:off x="838200" y="4572000"/>
            <a:ext cx="8077200" cy="1066800"/>
          </a:xfrm>
          <a:prstGeom prst="roundRect">
            <a:avLst>
              <a:gd name="adj" fmla="val 16667"/>
            </a:avLst>
          </a:prstGeom>
          <a:gradFill rotWithShape="1">
            <a:gsLst>
              <a:gs pos="0">
                <a:srgbClr val="FFFF99"/>
              </a:gs>
              <a:gs pos="100000">
                <a:srgbClr val="00FF99"/>
              </a:gs>
            </a:gsLst>
            <a:lin ang="5400000" scaled="1"/>
          </a:gradFill>
          <a:ln w="9525" algn="ctr">
            <a:solidFill>
              <a:srgbClr val="008080"/>
            </a:solidFill>
            <a:prstDash val="sysDot"/>
            <a:round/>
            <a:headEnd/>
            <a:tailEnd/>
          </a:ln>
        </p:spPr>
        <p:txBody>
          <a:bodyPr anchor="ctr"/>
          <a:lstStyle/>
          <a:p>
            <a:pPr algn="just" eaLnBrk="0" hangingPunct="0">
              <a:spcBef>
                <a:spcPct val="0"/>
              </a:spcBef>
              <a:buFontTx/>
              <a:buNone/>
            </a:pPr>
            <a:r>
              <a:rPr lang="ru-RU" sz="1800" b="1">
                <a:solidFill>
                  <a:srgbClr val="000000"/>
                </a:solidFill>
                <a:latin typeface="Times New Roman" pitchFamily="18" charset="0"/>
              </a:rPr>
              <a:t>- получать в связи с исполнением должностных обязанностей вознаграждения от физических и юридических лиц (подарки, денежное вознаграждение, ссуды, услуги, оплату развлечений, отдыха, транспортных расходов и иные вознаграждения);</a:t>
            </a:r>
            <a:endParaRPr lang="ru-RU" sz="1800" b="1">
              <a:latin typeface="Times New Roman" pitchFamily="18" charset="0"/>
            </a:endParaRPr>
          </a:p>
        </p:txBody>
      </p:sp>
      <p:sp>
        <p:nvSpPr>
          <p:cNvPr id="15369" name="AutoShape 5"/>
          <p:cNvSpPr>
            <a:spLocks noChangeArrowheads="1"/>
          </p:cNvSpPr>
          <p:nvPr/>
        </p:nvSpPr>
        <p:spPr bwMode="auto">
          <a:xfrm>
            <a:off x="838200" y="3581400"/>
            <a:ext cx="8077200" cy="838200"/>
          </a:xfrm>
          <a:prstGeom prst="roundRect">
            <a:avLst>
              <a:gd name="adj" fmla="val 16667"/>
            </a:avLst>
          </a:prstGeom>
          <a:gradFill rotWithShape="1">
            <a:gsLst>
              <a:gs pos="0">
                <a:srgbClr val="FFFF99"/>
              </a:gs>
              <a:gs pos="100000">
                <a:srgbClr val="00FF99"/>
              </a:gs>
            </a:gsLst>
            <a:lin ang="5400000" scaled="1"/>
          </a:gradFill>
          <a:ln w="9525" algn="ctr">
            <a:solidFill>
              <a:srgbClr val="008080"/>
            </a:solidFill>
            <a:prstDash val="sysDot"/>
            <a:round/>
            <a:headEnd/>
            <a:tailEnd/>
          </a:ln>
        </p:spPr>
        <p:txBody>
          <a:bodyPr anchor="ctr"/>
          <a:lstStyle/>
          <a:p>
            <a:pPr algn="just" eaLnBrk="0" hangingPunct="0">
              <a:spcBef>
                <a:spcPct val="0"/>
              </a:spcBef>
              <a:buFontTx/>
              <a:buNone/>
            </a:pPr>
            <a:r>
              <a:rPr lang="ru-RU" sz="1800" b="1">
                <a:solidFill>
                  <a:srgbClr val="000000"/>
                </a:solidFill>
                <a:latin typeface="Times New Roman" pitchFamily="18" charset="0"/>
              </a:rPr>
              <a:t>- быть поверенным или представителем по делам третьих лиц в государственном органе, в котором он замещает должность гражданской службы, если иное не предусмотрено федеральными законами ;</a:t>
            </a:r>
          </a:p>
        </p:txBody>
      </p:sp>
      <p:sp>
        <p:nvSpPr>
          <p:cNvPr id="15370" name="AutoShape 11"/>
          <p:cNvSpPr>
            <a:spLocks noChangeArrowheads="1"/>
          </p:cNvSpPr>
          <p:nvPr/>
        </p:nvSpPr>
        <p:spPr bwMode="auto">
          <a:xfrm>
            <a:off x="228600" y="1905000"/>
            <a:ext cx="609600" cy="533400"/>
          </a:xfrm>
          <a:prstGeom prst="rightArrow">
            <a:avLst>
              <a:gd name="adj1" fmla="val 50000"/>
              <a:gd name="adj2" fmla="val 28571"/>
            </a:avLst>
          </a:prstGeom>
          <a:solidFill>
            <a:srgbClr val="00FF99"/>
          </a:solidFill>
          <a:ln w="9525">
            <a:noFill/>
            <a:miter lim="800000"/>
            <a:headEnd/>
            <a:tailEnd/>
          </a:ln>
        </p:spPr>
        <p:txBody>
          <a:bodyPr wrap="none" anchor="ctr"/>
          <a:lstStyle/>
          <a:p>
            <a:endParaRPr lang="ru-RU"/>
          </a:p>
        </p:txBody>
      </p:sp>
      <p:sp>
        <p:nvSpPr>
          <p:cNvPr id="15371" name="AutoShape 12"/>
          <p:cNvSpPr>
            <a:spLocks noChangeArrowheads="1"/>
          </p:cNvSpPr>
          <p:nvPr/>
        </p:nvSpPr>
        <p:spPr bwMode="auto">
          <a:xfrm>
            <a:off x="228600" y="2743200"/>
            <a:ext cx="609600" cy="533400"/>
          </a:xfrm>
          <a:prstGeom prst="rightArrow">
            <a:avLst>
              <a:gd name="adj1" fmla="val 50000"/>
              <a:gd name="adj2" fmla="val 28571"/>
            </a:avLst>
          </a:prstGeom>
          <a:solidFill>
            <a:srgbClr val="00FF99"/>
          </a:solidFill>
          <a:ln w="9525">
            <a:noFill/>
            <a:miter lim="800000"/>
            <a:headEnd/>
            <a:tailEnd/>
          </a:ln>
        </p:spPr>
        <p:txBody>
          <a:bodyPr wrap="none" anchor="ctr"/>
          <a:lstStyle/>
          <a:p>
            <a:endParaRPr lang="ru-RU"/>
          </a:p>
        </p:txBody>
      </p:sp>
      <p:sp>
        <p:nvSpPr>
          <p:cNvPr id="15372" name="AutoShape 13"/>
          <p:cNvSpPr>
            <a:spLocks noChangeArrowheads="1"/>
          </p:cNvSpPr>
          <p:nvPr/>
        </p:nvSpPr>
        <p:spPr bwMode="auto">
          <a:xfrm>
            <a:off x="228600" y="4876800"/>
            <a:ext cx="609600" cy="533400"/>
          </a:xfrm>
          <a:prstGeom prst="rightArrow">
            <a:avLst>
              <a:gd name="adj1" fmla="val 50000"/>
              <a:gd name="adj2" fmla="val 28571"/>
            </a:avLst>
          </a:prstGeom>
          <a:solidFill>
            <a:srgbClr val="00FF99"/>
          </a:solidFill>
          <a:ln w="9525">
            <a:noFill/>
            <a:miter lim="800000"/>
            <a:headEnd/>
            <a:tailEnd/>
          </a:ln>
        </p:spPr>
        <p:txBody>
          <a:bodyPr wrap="none" anchor="ctr"/>
          <a:lstStyle/>
          <a:p>
            <a:endParaRPr lang="ru-RU"/>
          </a:p>
        </p:txBody>
      </p:sp>
      <p:sp>
        <p:nvSpPr>
          <p:cNvPr id="15373" name="AutoShape 14"/>
          <p:cNvSpPr>
            <a:spLocks noChangeArrowheads="1"/>
          </p:cNvSpPr>
          <p:nvPr/>
        </p:nvSpPr>
        <p:spPr bwMode="auto">
          <a:xfrm>
            <a:off x="228600" y="5943600"/>
            <a:ext cx="609600" cy="533400"/>
          </a:xfrm>
          <a:prstGeom prst="rightArrow">
            <a:avLst>
              <a:gd name="adj1" fmla="val 50000"/>
              <a:gd name="adj2" fmla="val 28571"/>
            </a:avLst>
          </a:prstGeom>
          <a:solidFill>
            <a:srgbClr val="00FF99"/>
          </a:solidFill>
          <a:ln w="9525">
            <a:noFill/>
            <a:miter lim="800000"/>
            <a:headEnd/>
            <a:tailEnd/>
          </a:ln>
        </p:spPr>
        <p:txBody>
          <a:bodyPr wrap="none" anchor="ctr"/>
          <a:lstStyle/>
          <a:p>
            <a:endParaRPr lang="ru-RU"/>
          </a:p>
        </p:txBody>
      </p:sp>
      <p:sp>
        <p:nvSpPr>
          <p:cNvPr id="15374" name="AutoShape 15"/>
          <p:cNvSpPr>
            <a:spLocks noChangeArrowheads="1"/>
          </p:cNvSpPr>
          <p:nvPr/>
        </p:nvSpPr>
        <p:spPr bwMode="auto">
          <a:xfrm>
            <a:off x="228600" y="3810000"/>
            <a:ext cx="609600" cy="533400"/>
          </a:xfrm>
          <a:prstGeom prst="rightArrow">
            <a:avLst>
              <a:gd name="adj1" fmla="val 50000"/>
              <a:gd name="adj2" fmla="val 28571"/>
            </a:avLst>
          </a:prstGeom>
          <a:solidFill>
            <a:srgbClr val="00FF99"/>
          </a:solidFill>
          <a:ln w="9525">
            <a:noFill/>
            <a:miter lim="800000"/>
            <a:headEnd/>
            <a:tailEnd/>
          </a:ln>
        </p:spPr>
        <p:txBody>
          <a:bodyPr wrap="none" anchor="ctr"/>
          <a:lstStyle/>
          <a:p>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p:cNvSpPr>
            <a:spLocks noGrp="1"/>
          </p:cNvSpPr>
          <p:nvPr>
            <p:ph type="sldNum" sz="quarter" idx="10"/>
          </p:nvPr>
        </p:nvSpPr>
        <p:spPr>
          <a:noFill/>
        </p:spPr>
        <p:txBody>
          <a:bodyPr/>
          <a:lstStyle/>
          <a:p>
            <a:fld id="{E3E03E9A-B8E8-43CF-90BE-ABD34F86FD40}" type="slidenum">
              <a:rPr lang="en-US" smtClean="0"/>
              <a:pPr/>
              <a:t>14</a:t>
            </a:fld>
            <a:endParaRPr lang="en-US" smtClean="0"/>
          </a:p>
        </p:txBody>
      </p:sp>
      <p:sp>
        <p:nvSpPr>
          <p:cNvPr id="16387" name="Rectangle 19"/>
          <p:cNvSpPr>
            <a:spLocks/>
          </p:cNvSpPr>
          <p:nvPr/>
        </p:nvSpPr>
        <p:spPr bwMode="black">
          <a:xfrm>
            <a:off x="0" y="0"/>
            <a:ext cx="9144000" cy="6858000"/>
          </a:xfrm>
          <a:prstGeom prst="rect">
            <a:avLst/>
          </a:prstGeom>
          <a:noFill/>
          <a:ln w="9525" algn="ctr">
            <a:solidFill>
              <a:schemeClr val="accent2"/>
            </a:solidFill>
            <a:miter lim="800000"/>
            <a:headEnd/>
            <a:tailEnd/>
          </a:ln>
        </p:spPr>
        <p:txBody>
          <a:bodyPr anchor="ctr"/>
          <a:lstStyle/>
          <a:p>
            <a:pPr algn="ctr">
              <a:spcBef>
                <a:spcPct val="0"/>
              </a:spcBef>
              <a:buFontTx/>
              <a:buNone/>
            </a:pPr>
            <a:endParaRPr lang="ru-RU" sz="1600" b="1">
              <a:latin typeface="Calibri" pitchFamily="34" charset="0"/>
            </a:endParaRPr>
          </a:p>
        </p:txBody>
      </p:sp>
      <p:sp>
        <p:nvSpPr>
          <p:cNvPr id="16388" name="AutoShape 5"/>
          <p:cNvSpPr>
            <a:spLocks noChangeArrowheads="1"/>
          </p:cNvSpPr>
          <p:nvPr/>
        </p:nvSpPr>
        <p:spPr bwMode="auto">
          <a:xfrm>
            <a:off x="762000" y="381000"/>
            <a:ext cx="8153400" cy="990600"/>
          </a:xfrm>
          <a:prstGeom prst="roundRect">
            <a:avLst>
              <a:gd name="adj" fmla="val 16667"/>
            </a:avLst>
          </a:prstGeom>
          <a:gradFill rotWithShape="1">
            <a:gsLst>
              <a:gs pos="0">
                <a:srgbClr val="FFFF99"/>
              </a:gs>
              <a:gs pos="100000">
                <a:srgbClr val="00FF99"/>
              </a:gs>
            </a:gsLst>
            <a:lin ang="5400000" scaled="1"/>
          </a:gradFill>
          <a:ln w="9525" algn="ctr">
            <a:solidFill>
              <a:srgbClr val="008080"/>
            </a:solidFill>
            <a:prstDash val="sysDot"/>
            <a:round/>
            <a:headEnd/>
            <a:tailEnd/>
          </a:ln>
        </p:spPr>
        <p:txBody>
          <a:bodyPr anchor="ctr"/>
          <a:lstStyle/>
          <a:p>
            <a:pPr algn="just" eaLnBrk="0" hangingPunct="0">
              <a:spcBef>
                <a:spcPct val="0"/>
              </a:spcBef>
              <a:buFontTx/>
              <a:buNone/>
            </a:pPr>
            <a:r>
              <a:rPr lang="ru-RU" sz="1800" b="1">
                <a:solidFill>
                  <a:srgbClr val="000000"/>
                </a:solidFill>
                <a:latin typeface="Times New Roman" pitchFamily="18" charset="0"/>
              </a:rPr>
              <a:t>- использовать в целях, не связанных с исполнением должностных обязанностей, средства материально-технического и иного обеспечения, другое государственное имущество, а также передавать их другим лицам;</a:t>
            </a:r>
          </a:p>
        </p:txBody>
      </p:sp>
      <p:sp>
        <p:nvSpPr>
          <p:cNvPr id="16389" name="AutoShape 5"/>
          <p:cNvSpPr>
            <a:spLocks noChangeArrowheads="1"/>
          </p:cNvSpPr>
          <p:nvPr/>
        </p:nvSpPr>
        <p:spPr bwMode="auto">
          <a:xfrm>
            <a:off x="762000" y="1600200"/>
            <a:ext cx="8153400" cy="1447800"/>
          </a:xfrm>
          <a:prstGeom prst="roundRect">
            <a:avLst>
              <a:gd name="adj" fmla="val 16667"/>
            </a:avLst>
          </a:prstGeom>
          <a:gradFill rotWithShape="1">
            <a:gsLst>
              <a:gs pos="0">
                <a:srgbClr val="FFFF99"/>
              </a:gs>
              <a:gs pos="100000">
                <a:srgbClr val="00FF99"/>
              </a:gs>
            </a:gsLst>
            <a:lin ang="5400000" scaled="1"/>
          </a:gradFill>
          <a:ln w="9525" algn="ctr">
            <a:solidFill>
              <a:srgbClr val="008080"/>
            </a:solidFill>
            <a:prstDash val="sysDot"/>
            <a:round/>
            <a:headEnd/>
            <a:tailEnd/>
          </a:ln>
        </p:spPr>
        <p:txBody>
          <a:bodyPr anchor="ctr"/>
          <a:lstStyle/>
          <a:p>
            <a:pPr algn="just" eaLnBrk="0" hangingPunct="0">
              <a:spcBef>
                <a:spcPct val="0"/>
              </a:spcBef>
              <a:buFontTx/>
              <a:buNone/>
            </a:pPr>
            <a:r>
              <a:rPr lang="ru-RU" sz="1800" b="1">
                <a:solidFill>
                  <a:srgbClr val="000000"/>
                </a:solidFill>
                <a:latin typeface="Times New Roman" pitchFamily="18" charset="0"/>
              </a:rPr>
              <a:t>- разглашать или использовать в целях, не связанных с гражданской службой, сведения, отнесенные в соответствии с федеральным законом к сведениям конфиденциального характера, или служебную информацию, - ставшие ему известными в связи с исполнением должностных обязанностей;</a:t>
            </a:r>
          </a:p>
        </p:txBody>
      </p:sp>
      <p:sp>
        <p:nvSpPr>
          <p:cNvPr id="16390" name="AutoShape 5"/>
          <p:cNvSpPr>
            <a:spLocks noChangeArrowheads="1"/>
          </p:cNvSpPr>
          <p:nvPr/>
        </p:nvSpPr>
        <p:spPr bwMode="auto">
          <a:xfrm>
            <a:off x="762000" y="3352800"/>
            <a:ext cx="8153400" cy="1447800"/>
          </a:xfrm>
          <a:prstGeom prst="roundRect">
            <a:avLst>
              <a:gd name="adj" fmla="val 16667"/>
            </a:avLst>
          </a:prstGeom>
          <a:gradFill rotWithShape="1">
            <a:gsLst>
              <a:gs pos="0">
                <a:srgbClr val="FFFF99"/>
              </a:gs>
              <a:gs pos="100000">
                <a:srgbClr val="00FF99"/>
              </a:gs>
            </a:gsLst>
            <a:lin ang="5400000" scaled="1"/>
          </a:gradFill>
          <a:ln w="9525" algn="ctr">
            <a:solidFill>
              <a:srgbClr val="008080"/>
            </a:solidFill>
            <a:prstDash val="sysDot"/>
            <a:round/>
            <a:headEnd/>
            <a:tailEnd/>
          </a:ln>
        </p:spPr>
        <p:txBody>
          <a:bodyPr anchor="ctr"/>
          <a:lstStyle/>
          <a:p>
            <a:pPr algn="just" eaLnBrk="0" hangingPunct="0">
              <a:spcBef>
                <a:spcPct val="0"/>
              </a:spcBef>
              <a:buFontTx/>
              <a:buNone/>
            </a:pPr>
            <a:r>
              <a:rPr lang="ru-RU" sz="1800" b="1">
                <a:solidFill>
                  <a:srgbClr val="000000"/>
                </a:solidFill>
                <a:latin typeface="Times New Roman" pitchFamily="18" charset="0"/>
              </a:rPr>
              <a:t>- входить в состав органов управления, попечительских или наблюдательных советов, иных органов иностранных некоммерческих неправительственных организаций (их структурных подразделений), если иное не предусмотрено международным договором или законодательством Российской Федерации;</a:t>
            </a:r>
          </a:p>
        </p:txBody>
      </p:sp>
      <p:sp>
        <p:nvSpPr>
          <p:cNvPr id="16391" name="AutoShape 5"/>
          <p:cNvSpPr>
            <a:spLocks noChangeArrowheads="1"/>
          </p:cNvSpPr>
          <p:nvPr/>
        </p:nvSpPr>
        <p:spPr bwMode="auto">
          <a:xfrm>
            <a:off x="762000" y="5029200"/>
            <a:ext cx="8153400" cy="1676400"/>
          </a:xfrm>
          <a:prstGeom prst="roundRect">
            <a:avLst>
              <a:gd name="adj" fmla="val 16667"/>
            </a:avLst>
          </a:prstGeom>
          <a:gradFill rotWithShape="1">
            <a:gsLst>
              <a:gs pos="0">
                <a:srgbClr val="FFFF99"/>
              </a:gs>
              <a:gs pos="100000">
                <a:srgbClr val="00FF99"/>
              </a:gs>
            </a:gsLst>
            <a:lin ang="5400000" scaled="1"/>
          </a:gradFill>
          <a:ln w="9525" algn="ctr">
            <a:solidFill>
              <a:srgbClr val="008080"/>
            </a:solidFill>
            <a:prstDash val="sysDot"/>
            <a:round/>
            <a:headEnd/>
            <a:tailEnd/>
          </a:ln>
        </p:spPr>
        <p:txBody>
          <a:bodyPr anchor="ctr"/>
          <a:lstStyle/>
          <a:p>
            <a:pPr algn="just" eaLnBrk="0" hangingPunct="0">
              <a:spcBef>
                <a:spcPct val="0"/>
              </a:spcBef>
              <a:buFontTx/>
              <a:buNone/>
            </a:pPr>
            <a:r>
              <a:rPr lang="ru-RU" sz="1800" b="1">
                <a:solidFill>
                  <a:srgbClr val="000000"/>
                </a:solidFill>
                <a:latin typeface="Times New Roman" pitchFamily="18" charset="0"/>
              </a:rPr>
              <a:t>- заниматься без письменного разрешения представителя нанимателя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или законодательством Российской Федерации .</a:t>
            </a:r>
          </a:p>
        </p:txBody>
      </p:sp>
      <p:sp>
        <p:nvSpPr>
          <p:cNvPr id="16392" name="AutoShape 9"/>
          <p:cNvSpPr>
            <a:spLocks noChangeArrowheads="1"/>
          </p:cNvSpPr>
          <p:nvPr/>
        </p:nvSpPr>
        <p:spPr bwMode="auto">
          <a:xfrm>
            <a:off x="152400" y="609600"/>
            <a:ext cx="609600" cy="533400"/>
          </a:xfrm>
          <a:prstGeom prst="rightArrow">
            <a:avLst>
              <a:gd name="adj1" fmla="val 50000"/>
              <a:gd name="adj2" fmla="val 28571"/>
            </a:avLst>
          </a:prstGeom>
          <a:solidFill>
            <a:srgbClr val="00FF99"/>
          </a:solidFill>
          <a:ln w="9525">
            <a:noFill/>
            <a:miter lim="800000"/>
            <a:headEnd/>
            <a:tailEnd/>
          </a:ln>
        </p:spPr>
        <p:txBody>
          <a:bodyPr wrap="none" anchor="ctr"/>
          <a:lstStyle/>
          <a:p>
            <a:endParaRPr lang="ru-RU"/>
          </a:p>
        </p:txBody>
      </p:sp>
      <p:sp>
        <p:nvSpPr>
          <p:cNvPr id="16393" name="AutoShape 10"/>
          <p:cNvSpPr>
            <a:spLocks noChangeArrowheads="1"/>
          </p:cNvSpPr>
          <p:nvPr/>
        </p:nvSpPr>
        <p:spPr bwMode="auto">
          <a:xfrm>
            <a:off x="152400" y="2057400"/>
            <a:ext cx="609600" cy="533400"/>
          </a:xfrm>
          <a:prstGeom prst="rightArrow">
            <a:avLst>
              <a:gd name="adj1" fmla="val 50000"/>
              <a:gd name="adj2" fmla="val 28571"/>
            </a:avLst>
          </a:prstGeom>
          <a:solidFill>
            <a:srgbClr val="00FF99"/>
          </a:solidFill>
          <a:ln w="9525">
            <a:noFill/>
            <a:miter lim="800000"/>
            <a:headEnd/>
            <a:tailEnd/>
          </a:ln>
        </p:spPr>
        <p:txBody>
          <a:bodyPr wrap="none" anchor="ctr"/>
          <a:lstStyle/>
          <a:p>
            <a:endParaRPr lang="ru-RU"/>
          </a:p>
        </p:txBody>
      </p:sp>
      <p:sp>
        <p:nvSpPr>
          <p:cNvPr id="16394" name="AutoShape 11"/>
          <p:cNvSpPr>
            <a:spLocks noChangeArrowheads="1"/>
          </p:cNvSpPr>
          <p:nvPr/>
        </p:nvSpPr>
        <p:spPr bwMode="auto">
          <a:xfrm>
            <a:off x="152400" y="3733800"/>
            <a:ext cx="609600" cy="533400"/>
          </a:xfrm>
          <a:prstGeom prst="rightArrow">
            <a:avLst>
              <a:gd name="adj1" fmla="val 50000"/>
              <a:gd name="adj2" fmla="val 28571"/>
            </a:avLst>
          </a:prstGeom>
          <a:solidFill>
            <a:srgbClr val="00FF99"/>
          </a:solidFill>
          <a:ln w="9525">
            <a:noFill/>
            <a:miter lim="800000"/>
            <a:headEnd/>
            <a:tailEnd/>
          </a:ln>
        </p:spPr>
        <p:txBody>
          <a:bodyPr wrap="none" anchor="ctr"/>
          <a:lstStyle/>
          <a:p>
            <a:endParaRPr lang="ru-RU"/>
          </a:p>
        </p:txBody>
      </p:sp>
      <p:sp>
        <p:nvSpPr>
          <p:cNvPr id="16395" name="AutoShape 12"/>
          <p:cNvSpPr>
            <a:spLocks noChangeArrowheads="1"/>
          </p:cNvSpPr>
          <p:nvPr/>
        </p:nvSpPr>
        <p:spPr bwMode="auto">
          <a:xfrm>
            <a:off x="152400" y="5562600"/>
            <a:ext cx="609600" cy="533400"/>
          </a:xfrm>
          <a:prstGeom prst="rightArrow">
            <a:avLst>
              <a:gd name="adj1" fmla="val 50000"/>
              <a:gd name="adj2" fmla="val 28571"/>
            </a:avLst>
          </a:prstGeom>
          <a:solidFill>
            <a:srgbClr val="00FF99"/>
          </a:solidFill>
          <a:ln w="9525">
            <a:noFill/>
            <a:miter lim="800000"/>
            <a:headEnd/>
            <a:tailEnd/>
          </a:ln>
        </p:spPr>
        <p:txBody>
          <a:bodyPr wrap="none" anchor="ct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3"/>
          <p:cNvSpPr>
            <a:spLocks noGrp="1"/>
          </p:cNvSpPr>
          <p:nvPr>
            <p:ph type="sldNum" sz="quarter" idx="10"/>
          </p:nvPr>
        </p:nvSpPr>
        <p:spPr>
          <a:noFill/>
        </p:spPr>
        <p:txBody>
          <a:bodyPr/>
          <a:lstStyle/>
          <a:p>
            <a:fld id="{82346AF5-C325-4B2B-8082-27866B7A24B6}" type="slidenum">
              <a:rPr lang="en-US" smtClean="0"/>
              <a:pPr/>
              <a:t>15</a:t>
            </a:fld>
            <a:endParaRPr lang="en-US" smtClean="0"/>
          </a:p>
        </p:txBody>
      </p:sp>
      <p:sp>
        <p:nvSpPr>
          <p:cNvPr id="585732" name="AutoShape 4"/>
          <p:cNvSpPr>
            <a:spLocks noChangeArrowheads="1"/>
          </p:cNvSpPr>
          <p:nvPr/>
        </p:nvSpPr>
        <p:spPr bwMode="auto">
          <a:xfrm>
            <a:off x="920750" y="260350"/>
            <a:ext cx="8686800" cy="1752600"/>
          </a:xfrm>
          <a:prstGeom prst="flowChartMultidocument">
            <a:avLst/>
          </a:prstGeom>
          <a:gradFill rotWithShape="1">
            <a:gsLst>
              <a:gs pos="0">
                <a:srgbClr val="CC0000"/>
              </a:gs>
              <a:gs pos="100000">
                <a:srgbClr val="FFFFCC"/>
              </a:gs>
            </a:gsLst>
            <a:lin ang="5400000" scaled="1"/>
          </a:gradFill>
          <a:ln w="9525">
            <a:noFill/>
            <a:miter lim="800000"/>
            <a:headEnd/>
            <a:tailEnd/>
          </a:ln>
          <a:effectLst/>
        </p:spPr>
        <p:txBody>
          <a:bodyPr wrap="none" anchor="ctr"/>
          <a:lstStyle/>
          <a:p>
            <a:pPr algn="ctr" eaLnBrk="0" hangingPunct="0">
              <a:spcBef>
                <a:spcPct val="0"/>
              </a:spcBef>
              <a:buClr>
                <a:srgbClr val="000000"/>
              </a:buClr>
              <a:buSzPct val="100000"/>
              <a:buFont typeface="Times New Roman" pitchFamily="18" charset="0"/>
              <a:buNone/>
              <a:defRPr/>
            </a:pPr>
            <a:r>
              <a:rPr lang="ru-RU" sz="4400" b="1" dirty="0">
                <a:latin typeface="Times New Roman" pitchFamily="18" charset="0"/>
              </a:rPr>
              <a:t>        </a:t>
            </a:r>
            <a:r>
              <a:rPr lang="ru-RU" sz="4000" b="1" dirty="0">
                <a:solidFill>
                  <a:schemeClr val="bg1"/>
                </a:solidFill>
                <a:effectLst>
                  <a:outerShdw blurRad="38100" dist="38100" dir="2700000" algn="tl">
                    <a:srgbClr val="000000">
                      <a:alpha val="43137"/>
                    </a:srgbClr>
                  </a:outerShdw>
                </a:effectLst>
                <a:latin typeface="Times New Roman" pitchFamily="18" charset="0"/>
              </a:rPr>
              <a:t>Основные обязанности государственного  </a:t>
            </a:r>
          </a:p>
          <a:p>
            <a:pPr algn="ctr" eaLnBrk="0" hangingPunct="0">
              <a:spcBef>
                <a:spcPct val="0"/>
              </a:spcBef>
              <a:buClr>
                <a:srgbClr val="000000"/>
              </a:buClr>
              <a:buSzPct val="100000"/>
              <a:buFont typeface="Times New Roman" pitchFamily="18" charset="0"/>
              <a:buNone/>
              <a:defRPr/>
            </a:pPr>
            <a:r>
              <a:rPr lang="ru-RU" sz="4000" b="1" dirty="0">
                <a:solidFill>
                  <a:schemeClr val="bg1"/>
                </a:solidFill>
                <a:effectLst>
                  <a:outerShdw blurRad="38100" dist="38100" dir="2700000" algn="tl">
                    <a:srgbClr val="000000">
                      <a:alpha val="43137"/>
                    </a:srgbClr>
                  </a:outerShdw>
                </a:effectLst>
                <a:latin typeface="Times New Roman" pitchFamily="18" charset="0"/>
              </a:rPr>
              <a:t>     гражданского служащего</a:t>
            </a:r>
            <a:endParaRPr lang="ru-RU" sz="4000" dirty="0">
              <a:solidFill>
                <a:schemeClr val="bg1"/>
              </a:solidFill>
              <a:effectLst>
                <a:outerShdw blurRad="38100" dist="38100" dir="2700000" algn="tl">
                  <a:srgbClr val="000000">
                    <a:alpha val="43137"/>
                  </a:srgbClr>
                </a:outerShdw>
              </a:effectLst>
              <a:latin typeface="Times New Roman" pitchFamily="18" charset="0"/>
            </a:endParaRPr>
          </a:p>
        </p:txBody>
      </p:sp>
      <p:sp>
        <p:nvSpPr>
          <p:cNvPr id="17412" name="Rectangle 5"/>
          <p:cNvSpPr>
            <a:spLocks noChangeArrowheads="1"/>
          </p:cNvSpPr>
          <p:nvPr/>
        </p:nvSpPr>
        <p:spPr bwMode="auto">
          <a:xfrm>
            <a:off x="533400" y="2020888"/>
            <a:ext cx="8382000" cy="2898775"/>
          </a:xfrm>
          <a:prstGeom prst="rect">
            <a:avLst/>
          </a:prstGeom>
          <a:gradFill rotWithShape="1">
            <a:gsLst>
              <a:gs pos="0">
                <a:srgbClr val="CC0000">
                  <a:alpha val="89998"/>
                </a:srgbClr>
              </a:gs>
              <a:gs pos="100000">
                <a:srgbClr val="FFFFCC"/>
              </a:gs>
            </a:gsLst>
            <a:lin ang="2700000" scaled="1"/>
          </a:gradFill>
          <a:ln w="12700">
            <a:noFill/>
            <a:miter lim="800000"/>
            <a:headEnd/>
            <a:tailEnd/>
          </a:ln>
        </p:spPr>
        <p:txBody>
          <a:bodyPr anchor="ctr">
            <a:spAutoFit/>
          </a:bodyPr>
          <a:lstStyle/>
          <a:p>
            <a:pPr marL="990600" indent="-177800" algn="just" defTabSz="449263" eaLnBrk="0" hangingPunct="0">
              <a:spcBef>
                <a:spcPct val="0"/>
              </a:spcBef>
              <a:buClr>
                <a:srgbClr val="000000"/>
              </a:buClr>
              <a:buSzPct val="100000"/>
              <a:buFontTx/>
              <a:buChar char="-"/>
              <a:tabLst>
                <a:tab pos="812800" algn="l"/>
              </a:tabLst>
            </a:pPr>
            <a:r>
              <a:rPr lang="ru-RU" sz="2300" b="1">
                <a:solidFill>
                  <a:srgbClr val="000000"/>
                </a:solidFill>
                <a:latin typeface="Times New Roman" pitchFamily="18" charset="0"/>
              </a:rPr>
              <a:t>представлять в установленном порядке предусмотренные федеральным законом сведения о себе и членах своей семьи, а также сведения о полученных им доходах и принадлежащем ему на праве собственности имуществе, являющихся объектами налогообложения, об обязательствах имущественного характера;</a:t>
            </a:r>
          </a:p>
          <a:p>
            <a:pPr marL="990600" indent="-177800" algn="just" defTabSz="449263" eaLnBrk="0" hangingPunct="0">
              <a:spcBef>
                <a:spcPct val="0"/>
              </a:spcBef>
              <a:buClr>
                <a:srgbClr val="000000"/>
              </a:buClr>
              <a:buSzPct val="100000"/>
              <a:buFontTx/>
              <a:buNone/>
              <a:tabLst>
                <a:tab pos="812800" algn="l"/>
              </a:tabLst>
            </a:pPr>
            <a:endParaRPr lang="ru-RU" sz="2300" b="1">
              <a:latin typeface="Arial Unicode MS" pitchFamily="34" charset="-128"/>
            </a:endParaRPr>
          </a:p>
        </p:txBody>
      </p:sp>
      <p:sp>
        <p:nvSpPr>
          <p:cNvPr id="17413" name="Rectangle 6"/>
          <p:cNvSpPr>
            <a:spLocks noChangeArrowheads="1"/>
          </p:cNvSpPr>
          <p:nvPr/>
        </p:nvSpPr>
        <p:spPr bwMode="auto">
          <a:xfrm>
            <a:off x="1828800" y="4586288"/>
            <a:ext cx="7239000" cy="2043112"/>
          </a:xfrm>
          <a:prstGeom prst="rect">
            <a:avLst/>
          </a:prstGeom>
          <a:gradFill rotWithShape="1">
            <a:gsLst>
              <a:gs pos="0">
                <a:srgbClr val="CC0000"/>
              </a:gs>
              <a:gs pos="100000">
                <a:srgbClr val="FFFFCC"/>
              </a:gs>
            </a:gsLst>
            <a:lin ang="2700000" scaled="1"/>
          </a:gradFill>
          <a:ln w="12700">
            <a:noFill/>
            <a:miter lim="800000"/>
            <a:headEnd/>
            <a:tailEnd/>
          </a:ln>
        </p:spPr>
        <p:txBody>
          <a:bodyPr anchor="ctr"/>
          <a:lstStyle/>
          <a:p>
            <a:pPr marL="1168400" lvl="3" indent="266700" algn="just" defTabSz="449263" eaLnBrk="0" hangingPunct="0">
              <a:spcBef>
                <a:spcPct val="0"/>
              </a:spcBef>
              <a:buFontTx/>
              <a:buChar char="-"/>
            </a:pPr>
            <a:r>
              <a:rPr lang="ru-RU" sz="2300" b="1">
                <a:solidFill>
                  <a:srgbClr val="000000"/>
                </a:solidFill>
                <a:latin typeface="Times New Roman" pitchFamily="18" charset="0"/>
              </a:rPr>
              <a:t>сообщать представителю нанимателя о личной заинтересованности при исполнении должностных обязанностей, которая может привести к конфликту интересов, принимать меры по предотвращению такого конфликта.</a:t>
            </a:r>
            <a:endParaRPr lang="ru-RU" sz="2300" b="1">
              <a:latin typeface="Arial Unicode MS" pitchFamily="34" charset="-128"/>
            </a:endParaRPr>
          </a:p>
        </p:txBody>
      </p:sp>
      <p:sp>
        <p:nvSpPr>
          <p:cNvPr id="17414" name="AutoShape 7"/>
          <p:cNvSpPr>
            <a:spLocks noChangeArrowheads="1"/>
          </p:cNvSpPr>
          <p:nvPr/>
        </p:nvSpPr>
        <p:spPr bwMode="auto">
          <a:xfrm>
            <a:off x="1981200" y="4876800"/>
            <a:ext cx="990600" cy="838200"/>
          </a:xfrm>
          <a:prstGeom prst="star24">
            <a:avLst>
              <a:gd name="adj" fmla="val 37500"/>
            </a:avLst>
          </a:prstGeom>
          <a:solidFill>
            <a:srgbClr val="FF9900"/>
          </a:solidFill>
          <a:ln w="9525">
            <a:noFill/>
            <a:miter lim="800000"/>
            <a:headEnd/>
            <a:tailEnd/>
          </a:ln>
        </p:spPr>
        <p:txBody>
          <a:bodyPr wrap="none" anchor="ctr"/>
          <a:lstStyle/>
          <a:p>
            <a:endParaRPr lang="ru-RU"/>
          </a:p>
        </p:txBody>
      </p:sp>
      <p:pic>
        <p:nvPicPr>
          <p:cNvPr id="17415" name="Picture 7" descr="MCj04325860000[1]"/>
          <p:cNvPicPr>
            <a:picLocks noChangeAspect="1" noChangeArrowheads="1"/>
          </p:cNvPicPr>
          <p:nvPr/>
        </p:nvPicPr>
        <p:blipFill>
          <a:blip r:embed="rId2"/>
          <a:srcRect/>
          <a:stretch>
            <a:fillRect/>
          </a:stretch>
        </p:blipFill>
        <p:spPr bwMode="auto">
          <a:xfrm>
            <a:off x="2209800" y="4953000"/>
            <a:ext cx="658813" cy="658813"/>
          </a:xfrm>
          <a:prstGeom prst="rect">
            <a:avLst/>
          </a:prstGeom>
          <a:noFill/>
          <a:ln w="9525">
            <a:noFill/>
            <a:miter lim="800000"/>
            <a:headEnd/>
            <a:tailEnd/>
          </a:ln>
        </p:spPr>
      </p:pic>
      <p:sp>
        <p:nvSpPr>
          <p:cNvPr id="17416" name="AutoShape 9"/>
          <p:cNvSpPr>
            <a:spLocks noChangeArrowheads="1"/>
          </p:cNvSpPr>
          <p:nvPr/>
        </p:nvSpPr>
        <p:spPr bwMode="auto">
          <a:xfrm>
            <a:off x="609600" y="2971800"/>
            <a:ext cx="990600" cy="838200"/>
          </a:xfrm>
          <a:prstGeom prst="star24">
            <a:avLst>
              <a:gd name="adj" fmla="val 37500"/>
            </a:avLst>
          </a:prstGeom>
          <a:solidFill>
            <a:srgbClr val="FF9900"/>
          </a:solidFill>
          <a:ln w="9525">
            <a:noFill/>
            <a:miter lim="800000"/>
            <a:headEnd/>
            <a:tailEnd/>
          </a:ln>
        </p:spPr>
        <p:txBody>
          <a:bodyPr wrap="none" anchor="ctr"/>
          <a:lstStyle/>
          <a:p>
            <a:endParaRPr lang="ru-RU"/>
          </a:p>
        </p:txBody>
      </p:sp>
      <p:pic>
        <p:nvPicPr>
          <p:cNvPr id="17417" name="Picture 7" descr="MCj04325860000[1]"/>
          <p:cNvPicPr>
            <a:picLocks noChangeAspect="1" noChangeArrowheads="1"/>
          </p:cNvPicPr>
          <p:nvPr/>
        </p:nvPicPr>
        <p:blipFill>
          <a:blip r:embed="rId2"/>
          <a:srcRect/>
          <a:stretch>
            <a:fillRect/>
          </a:stretch>
        </p:blipFill>
        <p:spPr bwMode="auto">
          <a:xfrm>
            <a:off x="865188" y="2971800"/>
            <a:ext cx="658812" cy="6588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3"/>
          <p:cNvSpPr>
            <a:spLocks noGrp="1"/>
          </p:cNvSpPr>
          <p:nvPr>
            <p:ph type="sldNum" sz="quarter" idx="10"/>
          </p:nvPr>
        </p:nvSpPr>
        <p:spPr>
          <a:noFill/>
        </p:spPr>
        <p:txBody>
          <a:bodyPr/>
          <a:lstStyle/>
          <a:p>
            <a:fld id="{3B13A48B-04CF-4836-AF55-E433E1B555B5}" type="slidenum">
              <a:rPr lang="en-US" smtClean="0"/>
              <a:pPr/>
              <a:t>16</a:t>
            </a:fld>
            <a:endParaRPr lang="en-US" smtClean="0"/>
          </a:p>
        </p:txBody>
      </p:sp>
      <p:sp>
        <p:nvSpPr>
          <p:cNvPr id="586754" name="Rectangle 2"/>
          <p:cNvSpPr>
            <a:spLocks noGrp="1" noChangeArrowheads="1"/>
          </p:cNvSpPr>
          <p:nvPr>
            <p:ph type="title"/>
          </p:nvPr>
        </p:nvSpPr>
        <p:spPr>
          <a:xfrm>
            <a:off x="488950" y="476250"/>
            <a:ext cx="9417050" cy="809625"/>
          </a:xfrm>
        </p:spPr>
        <p:txBody>
          <a:bodyPr/>
          <a:lstStyle/>
          <a:p>
            <a:pPr algn="ctr" eaLnBrk="1" hangingPunct="1">
              <a:defRPr/>
            </a:pPr>
            <a:r>
              <a:rPr lang="ru-RU" sz="1800" b="1" dirty="0" smtClean="0">
                <a:solidFill>
                  <a:schemeClr val="bg1"/>
                </a:solidFill>
                <a:effectLst>
                  <a:outerShdw blurRad="38100" dist="38100" dir="2700000" algn="tl">
                    <a:srgbClr val="000000">
                      <a:alpha val="43137"/>
                    </a:srgbClr>
                  </a:outerShdw>
                </a:effectLst>
              </a:rPr>
              <a:t>О запланированных и исполненных мероприятиях по реализации Национального плана противодействия коррупции </a:t>
            </a:r>
            <a:br>
              <a:rPr lang="ru-RU" sz="1800" b="1" dirty="0" smtClean="0">
                <a:solidFill>
                  <a:schemeClr val="bg1"/>
                </a:solidFill>
                <a:effectLst>
                  <a:outerShdw blurRad="38100" dist="38100" dir="2700000" algn="tl">
                    <a:srgbClr val="000000">
                      <a:alpha val="43137"/>
                    </a:srgbClr>
                  </a:outerShdw>
                </a:effectLst>
              </a:rPr>
            </a:br>
            <a:r>
              <a:rPr lang="ru-RU" sz="1800" b="1" dirty="0" smtClean="0">
                <a:solidFill>
                  <a:schemeClr val="bg1"/>
                </a:solidFill>
                <a:effectLst>
                  <a:outerShdw blurRad="38100" dist="38100" dir="2700000" algn="tl">
                    <a:srgbClr val="000000">
                      <a:alpha val="43137"/>
                    </a:srgbClr>
                  </a:outerShdw>
                </a:effectLst>
              </a:rPr>
              <a:t>в Ямало-Ненецком УФАС России</a:t>
            </a:r>
          </a:p>
        </p:txBody>
      </p:sp>
      <p:sp>
        <p:nvSpPr>
          <p:cNvPr id="586755" name="Rectangle 3"/>
          <p:cNvSpPr>
            <a:spLocks noGrp="1" noChangeArrowheads="1"/>
          </p:cNvSpPr>
          <p:nvPr>
            <p:ph type="body" idx="1"/>
          </p:nvPr>
        </p:nvSpPr>
        <p:spPr>
          <a:xfrm>
            <a:off x="5889625" y="1268413"/>
            <a:ext cx="3743325" cy="4321175"/>
          </a:xfrm>
        </p:spPr>
        <p:txBody>
          <a:bodyPr/>
          <a:lstStyle/>
          <a:p>
            <a:pPr algn="ctr" eaLnBrk="1" hangingPunct="1">
              <a:lnSpc>
                <a:spcPct val="80000"/>
              </a:lnSpc>
              <a:buFontTx/>
              <a:buNone/>
              <a:defRPr/>
            </a:pPr>
            <a:r>
              <a:rPr lang="ru-RU" sz="1300" b="1" dirty="0" smtClean="0"/>
              <a:t>     </a:t>
            </a:r>
          </a:p>
          <a:p>
            <a:pPr algn="ctr" eaLnBrk="1" hangingPunct="1">
              <a:lnSpc>
                <a:spcPct val="80000"/>
              </a:lnSpc>
              <a:buFontTx/>
              <a:buNone/>
              <a:defRPr/>
            </a:pPr>
            <a:r>
              <a:rPr lang="ru-RU" sz="1300" b="1" dirty="0" smtClean="0"/>
              <a:t>Во  исполнение  закона  №  273 – ФЗ        «О противодействии коррупции», в соответствии с Указом Президента Российской Федерации от 13 апреля 2010 года № 460 «О Национальной стратегии противодействия коррупции и Национальном плане противодействия коррупции на 2010-2011 годы» в Ямало-Ненецком УФАС России проводится комплекс мероприятий по недопущению коррупционных проявлений. Работа ведется на систематической основе в соответствии с Планом противодействия коррупции Управления Федеральной антимонопольной службы по Ямало-Ненецкому автономному округу на 2011-2012г.г., утвержденным руководителем Управления </a:t>
            </a:r>
          </a:p>
          <a:p>
            <a:pPr algn="ctr" eaLnBrk="1" hangingPunct="1">
              <a:lnSpc>
                <a:spcPct val="80000"/>
              </a:lnSpc>
              <a:buFontTx/>
              <a:buNone/>
              <a:defRPr/>
            </a:pPr>
            <a:r>
              <a:rPr lang="ru-RU" sz="1300" b="1" dirty="0" smtClean="0"/>
              <a:t>     </a:t>
            </a:r>
            <a:r>
              <a:rPr lang="ru-RU" sz="1400" b="1" dirty="0" smtClean="0">
                <a:solidFill>
                  <a:schemeClr val="accent1"/>
                </a:solidFill>
                <a:effectLst>
                  <a:outerShdw blurRad="38100" dist="38100" dir="2700000" algn="tl">
                    <a:srgbClr val="000000">
                      <a:alpha val="43137"/>
                    </a:srgbClr>
                  </a:outerShdw>
                </a:effectLst>
              </a:rPr>
              <a:t>Олегом Юрьевичем </a:t>
            </a:r>
            <a:r>
              <a:rPr lang="ru-RU" sz="1400" b="1" dirty="0" err="1" smtClean="0">
                <a:solidFill>
                  <a:schemeClr val="accent1"/>
                </a:solidFill>
                <a:effectLst>
                  <a:outerShdw blurRad="38100" dist="38100" dir="2700000" algn="tl">
                    <a:srgbClr val="000000">
                      <a:alpha val="43137"/>
                    </a:srgbClr>
                  </a:outerShdw>
                </a:effectLst>
              </a:rPr>
              <a:t>Печериным</a:t>
            </a:r>
            <a:endParaRPr lang="ru-RU" sz="1400" b="1" dirty="0" smtClean="0">
              <a:solidFill>
                <a:schemeClr val="accent1"/>
              </a:solidFill>
              <a:effectLst>
                <a:outerShdw blurRad="38100" dist="38100" dir="2700000" algn="tl">
                  <a:srgbClr val="000000">
                    <a:alpha val="43137"/>
                  </a:srgbClr>
                </a:outerShdw>
              </a:effectLst>
            </a:endParaRPr>
          </a:p>
          <a:p>
            <a:pPr algn="ctr" eaLnBrk="1" hangingPunct="1">
              <a:lnSpc>
                <a:spcPct val="80000"/>
              </a:lnSpc>
              <a:buFontTx/>
              <a:buNone/>
              <a:defRPr/>
            </a:pPr>
            <a:r>
              <a:rPr lang="ru-RU" sz="1300" b="1" dirty="0" smtClean="0"/>
              <a:t>            12 ноября 2010 года.</a:t>
            </a:r>
          </a:p>
        </p:txBody>
      </p:sp>
      <p:pic>
        <p:nvPicPr>
          <p:cNvPr id="18437" name="Picture 5"/>
          <p:cNvPicPr>
            <a:picLocks noChangeAspect="1" noChangeArrowheads="1"/>
          </p:cNvPicPr>
          <p:nvPr/>
        </p:nvPicPr>
        <p:blipFill>
          <a:blip r:embed="rId2"/>
          <a:srcRect/>
          <a:stretch>
            <a:fillRect/>
          </a:stretch>
        </p:blipFill>
        <p:spPr bwMode="auto">
          <a:xfrm>
            <a:off x="344488" y="1557338"/>
            <a:ext cx="5545137" cy="38877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3"/>
          <p:cNvSpPr>
            <a:spLocks noGrp="1"/>
          </p:cNvSpPr>
          <p:nvPr>
            <p:ph type="sldNum" sz="quarter" idx="10"/>
          </p:nvPr>
        </p:nvSpPr>
        <p:spPr>
          <a:noFill/>
        </p:spPr>
        <p:txBody>
          <a:bodyPr/>
          <a:lstStyle/>
          <a:p>
            <a:fld id="{E9A34541-E7C6-4F36-8885-D882D5777391}" type="slidenum">
              <a:rPr lang="en-US" smtClean="0"/>
              <a:pPr/>
              <a:t>17</a:t>
            </a:fld>
            <a:endParaRPr lang="en-US" smtClean="0"/>
          </a:p>
        </p:txBody>
      </p:sp>
      <p:sp>
        <p:nvSpPr>
          <p:cNvPr id="587778" name="Rectangle 2"/>
          <p:cNvSpPr>
            <a:spLocks noGrp="1" noChangeArrowheads="1"/>
          </p:cNvSpPr>
          <p:nvPr>
            <p:ph type="title"/>
          </p:nvPr>
        </p:nvSpPr>
        <p:spPr>
          <a:xfrm>
            <a:off x="488950" y="549275"/>
            <a:ext cx="9001125" cy="647700"/>
          </a:xfrm>
        </p:spPr>
        <p:txBody>
          <a:bodyPr/>
          <a:lstStyle/>
          <a:p>
            <a:pPr marL="723900" indent="-723900" algn="ctr" eaLnBrk="1" hangingPunct="1">
              <a:defRPr/>
            </a:pPr>
            <a:r>
              <a:rPr lang="ru-RU" sz="1800" b="1" dirty="0" smtClean="0">
                <a:solidFill>
                  <a:schemeClr val="bg1"/>
                </a:solidFill>
                <a:effectLst>
                  <a:outerShdw blurRad="38100" dist="38100" dir="2700000" algn="tl">
                    <a:srgbClr val="000000">
                      <a:alpha val="43137"/>
                    </a:srgbClr>
                  </a:outerShdw>
                </a:effectLst>
              </a:rPr>
              <a:t>ПЛАНЫ (ПРОГРАММЫ, МЕРОПРИЯТИЯ)</a:t>
            </a:r>
            <a:br>
              <a:rPr lang="ru-RU" sz="1800" b="1" dirty="0" smtClean="0">
                <a:solidFill>
                  <a:schemeClr val="bg1"/>
                </a:solidFill>
                <a:effectLst>
                  <a:outerShdw blurRad="38100" dist="38100" dir="2700000" algn="tl">
                    <a:srgbClr val="000000">
                      <a:alpha val="43137"/>
                    </a:srgbClr>
                  </a:outerShdw>
                </a:effectLst>
              </a:rPr>
            </a:br>
            <a:r>
              <a:rPr lang="ru-RU" sz="1800" b="1" dirty="0" smtClean="0">
                <a:solidFill>
                  <a:schemeClr val="bg1"/>
                </a:solidFill>
                <a:effectLst>
                  <a:outerShdw blurRad="38100" dist="38100" dir="2700000" algn="tl">
                    <a:srgbClr val="000000">
                      <a:alpha val="43137"/>
                    </a:srgbClr>
                  </a:outerShdw>
                </a:effectLst>
              </a:rPr>
              <a:t> ПРОТИВОДЕЙСТВИЯ КОРРУПЦИИ И ХОД ИХ РЕАЛИЗАЦИИ</a:t>
            </a:r>
            <a:endParaRPr lang="ru-RU" sz="3800" dirty="0" smtClean="0">
              <a:effectLst>
                <a:outerShdw blurRad="38100" dist="38100" dir="2700000" algn="tl">
                  <a:srgbClr val="000000">
                    <a:alpha val="43137"/>
                  </a:srgbClr>
                </a:outerShdw>
              </a:effectLst>
            </a:endParaRPr>
          </a:p>
        </p:txBody>
      </p:sp>
      <p:sp>
        <p:nvSpPr>
          <p:cNvPr id="587779" name="Rectangle 3"/>
          <p:cNvSpPr>
            <a:spLocks noGrp="1" noChangeArrowheads="1"/>
          </p:cNvSpPr>
          <p:nvPr>
            <p:ph type="body" idx="1"/>
          </p:nvPr>
        </p:nvSpPr>
        <p:spPr>
          <a:xfrm>
            <a:off x="273050" y="1268413"/>
            <a:ext cx="9288463" cy="4946669"/>
          </a:xfrm>
        </p:spPr>
        <p:style>
          <a:lnRef idx="0">
            <a:scrgbClr r="0" g="0" b="0"/>
          </a:lnRef>
          <a:fillRef idx="1003">
            <a:schemeClr val="dk1"/>
          </a:fillRef>
          <a:effectRef idx="0">
            <a:scrgbClr r="0" g="0" b="0"/>
          </a:effectRef>
          <a:fontRef idx="major"/>
        </p:style>
        <p:txBody>
          <a:bodyPr/>
          <a:lstStyle/>
          <a:p>
            <a:pPr algn="just" eaLnBrk="1" hangingPunct="1">
              <a:lnSpc>
                <a:spcPct val="80000"/>
              </a:lnSpc>
              <a:defRPr/>
            </a:pPr>
            <a:r>
              <a:rPr lang="ru-RU" sz="1400" b="1" dirty="0" smtClean="0"/>
              <a:t> В целях исполнения   Указа Президента Российской Федерации от 13.04.2010  № 460 «О Национальной стратегии противодействия коррупции и Национальном плане противодействия коррупции на 2010-2011 годы» внесены изменения в План противодействия коррупции в Ямало-Ненецком УФАС России.  Изменения сформированы с учетом Приказа ФАС России от 27.07.2009г. № 479 «Об утверждении Плана противодействия коррупции Федеральной антимонопольной службы на 2009-2010г.г.»  и Приказа ФАС России от 22.10.2010г. № 596 «Об утверждении Плана противодействия коррупции Федеральной антимонопольной службы на 2011-2012г.г.».</a:t>
            </a:r>
          </a:p>
          <a:p>
            <a:pPr algn="just" eaLnBrk="1" hangingPunct="1">
              <a:lnSpc>
                <a:spcPct val="80000"/>
              </a:lnSpc>
              <a:defRPr/>
            </a:pPr>
            <a:r>
              <a:rPr lang="ru-RU" sz="1400" b="1" dirty="0" smtClean="0"/>
              <a:t>План скорректирован в части включения мероприятий, предусматривающих: </a:t>
            </a:r>
          </a:p>
          <a:p>
            <a:pPr algn="just" eaLnBrk="1" hangingPunct="1">
              <a:lnSpc>
                <a:spcPct val="80000"/>
              </a:lnSpc>
              <a:defRPr/>
            </a:pPr>
            <a:r>
              <a:rPr lang="ru-RU" sz="1400" b="1" dirty="0" smtClean="0"/>
              <a:t>-обеспечение действенного функционирования Комиссии по соблюдению требований к служебному поведению федеральных государственных гражданских служащих и урегулированию конфликта интересов; </a:t>
            </a:r>
          </a:p>
          <a:p>
            <a:pPr eaLnBrk="1" hangingPunct="1">
              <a:lnSpc>
                <a:spcPct val="80000"/>
              </a:lnSpc>
              <a:buFontTx/>
              <a:buNone/>
              <a:defRPr/>
            </a:pPr>
            <a:r>
              <a:rPr lang="ru-RU" sz="1400" b="1" dirty="0" smtClean="0"/>
              <a:t>      -обеспечение участия в работе Комиссии по соблюдению требований к служебному поведению федеральных государственных гражданских служащих и урегулированию конфликта интересов представителей образовательных учреждений среднего, высшего и дополнительного профессионального образования, деятельность которых связана с государственной службой;</a:t>
            </a:r>
          </a:p>
          <a:p>
            <a:pPr eaLnBrk="1" hangingPunct="1">
              <a:lnSpc>
                <a:spcPct val="80000"/>
              </a:lnSpc>
              <a:defRPr/>
            </a:pPr>
            <a:r>
              <a:rPr lang="ru-RU" sz="1400" b="1" dirty="0" smtClean="0"/>
              <a:t>-обеспечение действенного функционирования должностного лица Ямало-Ненецкого УФАС России, ответственного за работу по профилактике коррупционных и иных правонарушений;</a:t>
            </a:r>
          </a:p>
          <a:p>
            <a:pPr eaLnBrk="1" hangingPunct="1">
              <a:lnSpc>
                <a:spcPct val="80000"/>
              </a:lnSpc>
              <a:defRPr/>
            </a:pPr>
            <a:r>
              <a:rPr lang="ru-RU" sz="1400" b="1" dirty="0" smtClean="0"/>
              <a:t>-организация и обеспечение работы по рассмотрению уведомлений руководителя  Ямало-Ненецкого УФАС России о фактах обращения в целях склонения гражданских государственных служащих Управления к совершению коррупционных правонарушений;</a:t>
            </a:r>
          </a:p>
          <a:p>
            <a:pPr eaLnBrk="1" hangingPunct="1">
              <a:lnSpc>
                <a:spcPct val="80000"/>
              </a:lnSpc>
              <a:defRPr/>
            </a:pPr>
            <a:r>
              <a:rPr lang="ru-RU" sz="1400" b="1" dirty="0" smtClean="0"/>
              <a:t>-мониторинг исполнения должностных обязанностей гражданскими государственными служащими Управления, проходящими государственную службу на должностях, замещение которых связано с коррупционным риском, и устранение таких рисков;</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3"/>
          <p:cNvSpPr>
            <a:spLocks noGrp="1"/>
          </p:cNvSpPr>
          <p:nvPr>
            <p:ph type="sldNum" sz="quarter" idx="10"/>
          </p:nvPr>
        </p:nvSpPr>
        <p:spPr>
          <a:noFill/>
        </p:spPr>
        <p:txBody>
          <a:bodyPr/>
          <a:lstStyle/>
          <a:p>
            <a:fld id="{87B00B91-EEA1-41C9-86F7-C4787F3AC9C0}" type="slidenum">
              <a:rPr lang="en-US" smtClean="0"/>
              <a:pPr/>
              <a:t>18</a:t>
            </a:fld>
            <a:endParaRPr lang="en-US" smtClean="0"/>
          </a:p>
        </p:txBody>
      </p:sp>
      <p:sp>
        <p:nvSpPr>
          <p:cNvPr id="588803" name="Rectangle 3"/>
          <p:cNvSpPr>
            <a:spLocks noGrp="1" noChangeArrowheads="1"/>
          </p:cNvSpPr>
          <p:nvPr>
            <p:ph type="body" idx="1"/>
          </p:nvPr>
        </p:nvSpPr>
        <p:spPr>
          <a:xfrm>
            <a:off x="0" y="549275"/>
            <a:ext cx="9705975" cy="6094435"/>
          </a:xfrm>
        </p:spPr>
        <p:style>
          <a:lnRef idx="0">
            <a:scrgbClr r="0" g="0" b="0"/>
          </a:lnRef>
          <a:fillRef idx="1003">
            <a:schemeClr val="dk1"/>
          </a:fillRef>
          <a:effectRef idx="0">
            <a:scrgbClr r="0" g="0" b="0"/>
          </a:effectRef>
          <a:fontRef idx="major"/>
        </p:style>
        <p:txBody>
          <a:bodyPr/>
          <a:lstStyle/>
          <a:p>
            <a:pPr algn="just" eaLnBrk="1" hangingPunct="1">
              <a:lnSpc>
                <a:spcPct val="80000"/>
              </a:lnSpc>
              <a:defRPr/>
            </a:pPr>
            <a:r>
              <a:rPr lang="ru-RU" sz="1400" b="1" dirty="0" smtClean="0"/>
              <a:t>- организация правового просвещения государственных гражданских  служащих Ямало-Ненецкого УФАС России по </a:t>
            </a:r>
            <a:r>
              <a:rPr lang="ru-RU" sz="1400" b="1" dirty="0" err="1" smtClean="0"/>
              <a:t>антикоррупционной</a:t>
            </a:r>
            <a:r>
              <a:rPr lang="ru-RU" sz="1400" b="1" dirty="0" smtClean="0"/>
              <a:t> тематике;</a:t>
            </a:r>
          </a:p>
          <a:p>
            <a:pPr algn="just" eaLnBrk="1" hangingPunct="1">
              <a:lnSpc>
                <a:spcPct val="80000"/>
              </a:lnSpc>
              <a:defRPr/>
            </a:pPr>
            <a:r>
              <a:rPr lang="ru-RU" sz="1400" b="1" dirty="0" smtClean="0"/>
              <a:t>- усиление </a:t>
            </a:r>
            <a:r>
              <a:rPr lang="ru-RU" sz="1400" b="1" dirty="0" err="1" smtClean="0"/>
              <a:t>антикоррупционной</a:t>
            </a:r>
            <a:r>
              <a:rPr lang="ru-RU" sz="1400" b="1" dirty="0" smtClean="0"/>
              <a:t> составляющей при организации профессиональной подготовки, повышения квалификации или стажировки государственных гражданских служащих Управления;</a:t>
            </a:r>
          </a:p>
          <a:p>
            <a:pPr algn="just" eaLnBrk="1" hangingPunct="1">
              <a:lnSpc>
                <a:spcPct val="80000"/>
              </a:lnSpc>
              <a:defRPr/>
            </a:pPr>
            <a:r>
              <a:rPr lang="ru-RU" sz="1400" b="1" dirty="0" smtClean="0"/>
              <a:t>-организация работы по внедрению в практику механизма ротации  гражданских государственных служащих Ямало-Ненецкого УФАС России;</a:t>
            </a:r>
          </a:p>
          <a:p>
            <a:pPr algn="just" eaLnBrk="1" hangingPunct="1">
              <a:lnSpc>
                <a:spcPct val="80000"/>
              </a:lnSpc>
              <a:defRPr/>
            </a:pPr>
            <a:r>
              <a:rPr lang="ru-RU" sz="1400" b="1" dirty="0" smtClean="0"/>
              <a:t>-обеспечение эффективного взаимодействия Управления с институтами гражданского общества по вопросам противодействия коррупции.</a:t>
            </a:r>
          </a:p>
          <a:p>
            <a:pPr algn="just" eaLnBrk="1" hangingPunct="1">
              <a:lnSpc>
                <a:spcPct val="80000"/>
              </a:lnSpc>
              <a:defRPr/>
            </a:pPr>
            <a:r>
              <a:rPr lang="ru-RU" sz="1400" b="1" dirty="0" smtClean="0"/>
              <a:t>Контроль исполнения Плана по противодействию коррупции Ямало-Ненецкого УФАС России  осуществляет ФАС России (один раз в полугодие предоставляется информация  о ходе реализации  Плана противодействия  коррупции </a:t>
            </a:r>
            <a:r>
              <a:rPr lang="ru-RU" sz="1400" b="1" dirty="0" err="1" smtClean="0"/>
              <a:t>терорганов</a:t>
            </a:r>
            <a:r>
              <a:rPr lang="ru-RU" sz="1400" b="1" dirty="0" smtClean="0"/>
              <a:t>).</a:t>
            </a:r>
          </a:p>
          <a:p>
            <a:pPr algn="just" eaLnBrk="1" hangingPunct="1">
              <a:lnSpc>
                <a:spcPct val="80000"/>
              </a:lnSpc>
              <a:defRPr/>
            </a:pPr>
            <a:r>
              <a:rPr lang="ru-RU" sz="1400" b="1" dirty="0" smtClean="0"/>
              <a:t>Непосредственный контроль за исполнением Плана по противодействию коррупции в Ямало-Ненецком УФАС России  осуществляется руководителем Управления. </a:t>
            </a:r>
          </a:p>
          <a:p>
            <a:pPr algn="just" eaLnBrk="1" hangingPunct="1">
              <a:lnSpc>
                <a:spcPct val="80000"/>
              </a:lnSpc>
              <a:defRPr/>
            </a:pPr>
            <a:r>
              <a:rPr lang="ru-RU" sz="1400" b="1" dirty="0" smtClean="0"/>
              <a:t>В соответствии с приказом Управления: сбор информационных материалов, их анализ  обеспечивает ответственный  за работу по профилактике коррупционных  и иных правонарушений  в Ямало-Ненецком УФАС России.</a:t>
            </a:r>
          </a:p>
          <a:p>
            <a:pPr algn="just" eaLnBrk="1" hangingPunct="1">
              <a:lnSpc>
                <a:spcPct val="80000"/>
              </a:lnSpc>
              <a:defRPr/>
            </a:pPr>
            <a:r>
              <a:rPr lang="ru-RU" sz="1400" b="1" dirty="0" smtClean="0"/>
              <a:t>Необходимо отметить, что за незначительный период времени, прошедший с момента утверждения Указом Президента Российской Федерации от 13.04.2010 № 460 Национальной стратегии противодействия коррупции и Национального плана противодействия коррупции на 2010 – 2011 годы, в Ямало-Ненецком УФАС России проведена работа по корректировке плана противодействия коррупции и реализованы мероприятия по выполнению внесенных изменений , в частности:</a:t>
            </a:r>
          </a:p>
          <a:p>
            <a:pPr algn="just" eaLnBrk="1" hangingPunct="1">
              <a:lnSpc>
                <a:spcPct val="80000"/>
              </a:lnSpc>
              <a:defRPr/>
            </a:pPr>
            <a:r>
              <a:rPr lang="ru-RU" sz="1400" b="1" dirty="0" smtClean="0"/>
              <a:t>-разработка </a:t>
            </a:r>
            <a:r>
              <a:rPr lang="ru-RU" sz="1400" b="1" dirty="0" err="1" smtClean="0"/>
              <a:t>Антикоррупционной</a:t>
            </a:r>
            <a:r>
              <a:rPr lang="ru-RU" sz="1400" b="1" dirty="0" smtClean="0"/>
              <a:t> программы на 2010-2011г.г.;</a:t>
            </a:r>
          </a:p>
          <a:p>
            <a:pPr algn="just" eaLnBrk="1" hangingPunct="1">
              <a:lnSpc>
                <a:spcPct val="80000"/>
              </a:lnSpc>
              <a:defRPr/>
            </a:pPr>
            <a:r>
              <a:rPr lang="ru-RU" sz="1400" b="1" dirty="0" smtClean="0"/>
              <a:t>-разработка и утверждение Положения о Комиссии по соблюдению требований к служебному поведению государственных гражданских служащих Ямало-Ненецкого УФАС России и урегулирования конфликта интересов;</a:t>
            </a:r>
          </a:p>
          <a:p>
            <a:pPr algn="just" eaLnBrk="1" hangingPunct="1">
              <a:lnSpc>
                <a:spcPct val="80000"/>
              </a:lnSpc>
              <a:defRPr/>
            </a:pPr>
            <a:r>
              <a:rPr lang="ru-RU" sz="1400" b="1" dirty="0" smtClean="0"/>
              <a:t>-образование Комиссии по соблюдению требований к служебному поведению государственных гражданских служащих Ямало-Ненецкого УФАС России и урегулирования конфликта интересов;</a:t>
            </a:r>
          </a:p>
          <a:p>
            <a:pPr algn="just" eaLnBrk="1" hangingPunct="1">
              <a:lnSpc>
                <a:spcPct val="80000"/>
              </a:lnSpc>
              <a:defRPr/>
            </a:pPr>
            <a:endParaRPr lang="ru-RU" sz="1400" b="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3"/>
          <p:cNvSpPr>
            <a:spLocks noGrp="1"/>
          </p:cNvSpPr>
          <p:nvPr>
            <p:ph type="sldNum" sz="quarter" idx="10"/>
          </p:nvPr>
        </p:nvSpPr>
        <p:spPr>
          <a:noFill/>
        </p:spPr>
        <p:txBody>
          <a:bodyPr/>
          <a:lstStyle/>
          <a:p>
            <a:fld id="{455130FE-E6E5-471C-92B4-935CBBEAB7DC}" type="slidenum">
              <a:rPr lang="en-US" smtClean="0"/>
              <a:pPr/>
              <a:t>19</a:t>
            </a:fld>
            <a:endParaRPr lang="en-US" smtClean="0"/>
          </a:p>
        </p:txBody>
      </p:sp>
      <p:sp>
        <p:nvSpPr>
          <p:cNvPr id="589827" name="Rectangle 3"/>
          <p:cNvSpPr>
            <a:spLocks noGrp="1" noChangeArrowheads="1"/>
          </p:cNvSpPr>
          <p:nvPr>
            <p:ph type="body" idx="1"/>
          </p:nvPr>
        </p:nvSpPr>
        <p:spPr>
          <a:xfrm>
            <a:off x="0" y="476250"/>
            <a:ext cx="9705975" cy="6096022"/>
          </a:xfrm>
        </p:spPr>
        <p:style>
          <a:lnRef idx="0">
            <a:scrgbClr r="0" g="0" b="0"/>
          </a:lnRef>
          <a:fillRef idx="1003">
            <a:schemeClr val="lt2"/>
          </a:fillRef>
          <a:effectRef idx="0">
            <a:scrgbClr r="0" g="0" b="0"/>
          </a:effectRef>
          <a:fontRef idx="major"/>
        </p:style>
        <p:txBody>
          <a:bodyPr/>
          <a:lstStyle/>
          <a:p>
            <a:pPr algn="just" eaLnBrk="1" hangingPunct="1">
              <a:lnSpc>
                <a:spcPct val="80000"/>
              </a:lnSpc>
              <a:defRPr/>
            </a:pPr>
            <a:r>
              <a:rPr lang="ru-RU" sz="1400" b="1" dirty="0" smtClean="0"/>
              <a:t>-разработка и утверждение Порядка представления в Комиссию Ямало-Ненецкого УФАС России по соблюдению требований к служебному поведению государственных гражданских служащих и урегулированию конфликта интересов информации и материалов, в которых содержатся основания для проведения ее заседаний;</a:t>
            </a:r>
          </a:p>
          <a:p>
            <a:pPr algn="just" eaLnBrk="1" hangingPunct="1">
              <a:lnSpc>
                <a:spcPct val="80000"/>
              </a:lnSpc>
              <a:defRPr/>
            </a:pPr>
            <a:r>
              <a:rPr lang="ru-RU" sz="1400" b="1" dirty="0" smtClean="0"/>
              <a:t>-разработка и принятие Этического кодекса государственного гражданского служащего ФАС России;</a:t>
            </a:r>
          </a:p>
          <a:p>
            <a:pPr algn="just" eaLnBrk="1" hangingPunct="1">
              <a:lnSpc>
                <a:spcPct val="80000"/>
              </a:lnSpc>
              <a:defRPr/>
            </a:pPr>
            <a:r>
              <a:rPr lang="ru-RU" sz="1400" b="1" dirty="0" smtClean="0"/>
              <a:t>-реализация Положения об информационной политике ФАС России и ее территориальных органах;</a:t>
            </a:r>
          </a:p>
          <a:p>
            <a:pPr algn="just" eaLnBrk="1" hangingPunct="1">
              <a:lnSpc>
                <a:spcPct val="80000"/>
              </a:lnSpc>
              <a:defRPr/>
            </a:pPr>
            <a:r>
              <a:rPr lang="ru-RU" sz="1400" b="1" dirty="0" smtClean="0"/>
              <a:t>-реализация Порядка уведомления федеральными государственными гражданскими служащими  Федеральной антимонопольной службы руководителя ФАС России (руководителя территориального органа ФАС России) о фактах обращения каких-либо лиц в целях склонения к совершению коррупционных правонарушении, организации проверок этих сведений и регистрации уведомлений;</a:t>
            </a:r>
          </a:p>
          <a:p>
            <a:pPr algn="just" eaLnBrk="1" hangingPunct="1">
              <a:lnSpc>
                <a:spcPct val="80000"/>
              </a:lnSpc>
              <a:defRPr/>
            </a:pPr>
            <a:r>
              <a:rPr lang="ru-RU" sz="1400" b="1" dirty="0" smtClean="0"/>
              <a:t>-назначение ответственных за работу по профилактике и иных правонарушений в Ямало-Ненецком УФАС России и определение его функций;</a:t>
            </a:r>
          </a:p>
          <a:p>
            <a:pPr algn="just" eaLnBrk="1" hangingPunct="1">
              <a:lnSpc>
                <a:spcPct val="80000"/>
              </a:lnSpc>
              <a:defRPr/>
            </a:pPr>
            <a:r>
              <a:rPr lang="ru-RU" sz="1400" b="1" dirty="0" smtClean="0"/>
              <a:t>-осуществление проверок достоверности и полноты сведений о доходах, об имуществе и обязательствах имущественного характера государственных гражданских служащих Ямало-Ненецкого УФАС России;</a:t>
            </a:r>
          </a:p>
          <a:p>
            <a:pPr algn="just" eaLnBrk="1" hangingPunct="1">
              <a:lnSpc>
                <a:spcPct val="80000"/>
              </a:lnSpc>
              <a:defRPr/>
            </a:pPr>
            <a:r>
              <a:rPr lang="ru-RU" sz="1400" b="1" dirty="0" smtClean="0"/>
              <a:t>-осуществление контроля за соблюдением ограничений, предусмотренных действующим законодательством о  государственной гражданской службе;</a:t>
            </a:r>
          </a:p>
          <a:p>
            <a:pPr algn="just" eaLnBrk="1" hangingPunct="1">
              <a:lnSpc>
                <a:spcPct val="80000"/>
              </a:lnSpc>
              <a:defRPr/>
            </a:pPr>
            <a:r>
              <a:rPr lang="ru-RU" sz="1400" b="1" dirty="0" smtClean="0"/>
              <a:t>-проведение техучебы разъяснительного  характера, направленных на информирование государственных гражданских служащих Ямало-Ненецкого УФАС России  по пресечению коррупционных и  иных правонарушений; </a:t>
            </a:r>
          </a:p>
          <a:p>
            <a:pPr algn="just" eaLnBrk="1" hangingPunct="1">
              <a:lnSpc>
                <a:spcPct val="80000"/>
              </a:lnSpc>
              <a:defRPr/>
            </a:pPr>
            <a:r>
              <a:rPr lang="ru-RU" sz="1400" b="1" dirty="0" smtClean="0"/>
              <a:t>- включение в учебные планы повышения квалификации участие в семинарах по повышению квалификации государственных гражданских служащих, ответственных  за работу по профилактике коррупционных и иных правонарушений.</a:t>
            </a:r>
          </a:p>
          <a:p>
            <a:pPr algn="just" eaLnBrk="1" hangingPunct="1">
              <a:lnSpc>
                <a:spcPct val="80000"/>
              </a:lnSpc>
              <a:defRPr/>
            </a:pPr>
            <a:r>
              <a:rPr lang="ru-RU" sz="1400" b="1" dirty="0" smtClean="0"/>
              <a:t> -разработка и утверждение Плана противодействия коррупции Ямало-Ненецкого УФАС России на 2011-2012г.г.</a:t>
            </a:r>
          </a:p>
          <a:p>
            <a:pPr algn="just" eaLnBrk="1" hangingPunct="1">
              <a:lnSpc>
                <a:spcPct val="80000"/>
              </a:lnSpc>
              <a:defRPr/>
            </a:pPr>
            <a:r>
              <a:rPr lang="ru-RU" sz="1400" b="1" dirty="0" smtClean="0"/>
              <a:t>-разработка и утверждение Перечня мероприятий по выполнению   поручения   Президента  Российской Федерации Медведева Д.А. от 21.01.2011 № Пр-133 в Ямало-Ненецком УФАС России на 2011 год.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p:cNvSpPr>
            <a:spLocks noGrp="1"/>
          </p:cNvSpPr>
          <p:nvPr>
            <p:ph type="sldNum" sz="quarter" idx="10"/>
          </p:nvPr>
        </p:nvSpPr>
        <p:spPr>
          <a:noFill/>
        </p:spPr>
        <p:txBody>
          <a:bodyPr/>
          <a:lstStyle/>
          <a:p>
            <a:fld id="{B5F4BBCA-25E0-4EF4-9AF7-972D4E174F75}" type="slidenum">
              <a:rPr lang="en-US" smtClean="0"/>
              <a:pPr/>
              <a:t>2</a:t>
            </a:fld>
            <a:endParaRPr lang="en-US" smtClean="0"/>
          </a:p>
        </p:txBody>
      </p:sp>
      <p:sp>
        <p:nvSpPr>
          <p:cNvPr id="572418" name="Rectangle 2"/>
          <p:cNvSpPr>
            <a:spLocks noGrp="1" noChangeArrowheads="1"/>
          </p:cNvSpPr>
          <p:nvPr>
            <p:ph type="title"/>
          </p:nvPr>
        </p:nvSpPr>
        <p:spPr>
          <a:xfrm>
            <a:off x="273050" y="714375"/>
            <a:ext cx="9359900" cy="857250"/>
          </a:xfrm>
        </p:spPr>
        <p:txBody>
          <a:bodyPr/>
          <a:lstStyle/>
          <a:p>
            <a:pPr algn="ctr" eaLnBrk="1" hangingPunct="1">
              <a:defRPr/>
            </a:pPr>
            <a:r>
              <a:rPr lang="ru-RU" sz="2400" b="1" dirty="0" smtClean="0">
                <a:solidFill>
                  <a:srgbClr val="548A75"/>
                </a:solidFill>
                <a:effectLst>
                  <a:outerShdw blurRad="38100" dist="38100" dir="2700000" algn="tl">
                    <a:srgbClr val="000000">
                      <a:alpha val="43137"/>
                    </a:srgbClr>
                  </a:outerShdw>
                </a:effectLst>
              </a:rPr>
              <a:t>Указ Президента РФ от 13 апреля 2010 года № 460 «О национальной стратегии  противодействия коррупции и Национальном плане Противодействия коррупции </a:t>
            </a:r>
            <a:br>
              <a:rPr lang="ru-RU" sz="2400" b="1" dirty="0" smtClean="0">
                <a:solidFill>
                  <a:srgbClr val="548A75"/>
                </a:solidFill>
                <a:effectLst>
                  <a:outerShdw blurRad="38100" dist="38100" dir="2700000" algn="tl">
                    <a:srgbClr val="000000">
                      <a:alpha val="43137"/>
                    </a:srgbClr>
                  </a:outerShdw>
                </a:effectLst>
              </a:rPr>
            </a:br>
            <a:r>
              <a:rPr lang="ru-RU" sz="2400" b="1" dirty="0" smtClean="0">
                <a:solidFill>
                  <a:srgbClr val="548A75"/>
                </a:solidFill>
                <a:effectLst>
                  <a:outerShdw blurRad="38100" dist="38100" dir="2700000" algn="tl">
                    <a:srgbClr val="000000">
                      <a:alpha val="43137"/>
                    </a:srgbClr>
                  </a:outerShdw>
                </a:effectLst>
              </a:rPr>
              <a:t>на 2010-2011 годы:</a:t>
            </a:r>
            <a:r>
              <a:rPr lang="ru-RU" sz="2400" b="1" dirty="0" smtClean="0">
                <a:solidFill>
                  <a:srgbClr val="548A75"/>
                </a:solidFill>
              </a:rPr>
              <a:t/>
            </a:r>
            <a:br>
              <a:rPr lang="ru-RU" sz="2400" b="1" dirty="0" smtClean="0">
                <a:solidFill>
                  <a:srgbClr val="548A75"/>
                </a:solidFill>
              </a:rPr>
            </a:br>
            <a:endParaRPr lang="ru-RU" sz="2400" b="1" dirty="0" smtClean="0">
              <a:solidFill>
                <a:srgbClr val="548A75"/>
              </a:solidFill>
            </a:endParaRPr>
          </a:p>
        </p:txBody>
      </p:sp>
      <p:sp>
        <p:nvSpPr>
          <p:cNvPr id="4100" name="Rectangle 5"/>
          <p:cNvSpPr>
            <a:spLocks noGrp="1" noChangeArrowheads="1"/>
          </p:cNvSpPr>
          <p:nvPr>
            <p:ph type="body" idx="1"/>
          </p:nvPr>
        </p:nvSpPr>
        <p:spPr>
          <a:xfrm>
            <a:off x="3297238" y="1700213"/>
            <a:ext cx="6335712" cy="4319587"/>
          </a:xfrm>
        </p:spPr>
        <p:txBody>
          <a:bodyPr/>
          <a:lstStyle/>
          <a:p>
            <a:pPr eaLnBrk="1" hangingPunct="1">
              <a:buFontTx/>
              <a:buChar char="-"/>
            </a:pPr>
            <a:r>
              <a:rPr lang="ru-RU" sz="2000" b="1" smtClean="0"/>
              <a:t>-</a:t>
            </a:r>
            <a:r>
              <a:rPr lang="ru-RU" sz="2200" b="1" smtClean="0"/>
              <a:t>устанавливает основные принципы и   организационные основы противодействия коррупции;</a:t>
            </a:r>
          </a:p>
          <a:p>
            <a:pPr algn="just" eaLnBrk="1" hangingPunct="1">
              <a:buFontTx/>
              <a:buChar char="-"/>
            </a:pPr>
            <a:r>
              <a:rPr lang="ru-RU" sz="2200" b="1" smtClean="0"/>
              <a:t>-определяет меры по ее профилактике;</a:t>
            </a:r>
          </a:p>
          <a:p>
            <a:pPr eaLnBrk="1" hangingPunct="1">
              <a:buFontTx/>
              <a:buChar char="-"/>
            </a:pPr>
            <a:r>
              <a:rPr lang="ru-RU" sz="2200" b="1" smtClean="0"/>
              <a:t>-устанавливает специальные  требования к государственным муниципальным служащим;</a:t>
            </a:r>
          </a:p>
          <a:p>
            <a:pPr eaLnBrk="1" hangingPunct="1">
              <a:buFontTx/>
              <a:buChar char="-"/>
            </a:pPr>
            <a:r>
              <a:rPr lang="ru-RU" sz="2200" b="1" smtClean="0"/>
              <a:t>- предусматривает ответственность физических и юридических лиц за коррупционные правонарушения</a:t>
            </a:r>
            <a:r>
              <a:rPr lang="ru-RU" sz="2000" b="1" smtClean="0"/>
              <a:t>.</a:t>
            </a:r>
          </a:p>
          <a:p>
            <a:pPr eaLnBrk="1" hangingPunct="1">
              <a:buFontTx/>
              <a:buChar char="-"/>
            </a:pPr>
            <a:endParaRPr lang="ru-RU" sz="2000" b="1" smtClean="0"/>
          </a:p>
          <a:p>
            <a:pPr eaLnBrk="1" hangingPunct="1">
              <a:buFontTx/>
              <a:buChar char="-"/>
            </a:pPr>
            <a:endParaRPr lang="ru-RU" sz="2000" b="1" smtClean="0"/>
          </a:p>
        </p:txBody>
      </p:sp>
      <p:pic>
        <p:nvPicPr>
          <p:cNvPr id="4101" name="Picture 3" descr="президент"/>
          <p:cNvPicPr>
            <a:picLocks noChangeAspect="1" noChangeArrowheads="1"/>
          </p:cNvPicPr>
          <p:nvPr/>
        </p:nvPicPr>
        <p:blipFill>
          <a:blip r:embed="rId2"/>
          <a:srcRect l="36284" r="8315"/>
          <a:stretch>
            <a:fillRect/>
          </a:stretch>
        </p:blipFill>
        <p:spPr bwMode="auto">
          <a:xfrm>
            <a:off x="166688" y="1857375"/>
            <a:ext cx="3457575" cy="3786188"/>
          </a:xfrm>
          <a:prstGeom prst="rect">
            <a:avLst/>
          </a:prstGeom>
          <a:noFill/>
          <a:ln w="1587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Номер слайда 3"/>
          <p:cNvSpPr>
            <a:spLocks noGrp="1"/>
          </p:cNvSpPr>
          <p:nvPr>
            <p:ph type="sldNum" sz="quarter" idx="10"/>
          </p:nvPr>
        </p:nvSpPr>
        <p:spPr>
          <a:noFill/>
        </p:spPr>
        <p:txBody>
          <a:bodyPr/>
          <a:lstStyle/>
          <a:p>
            <a:fld id="{A6E5C315-9A72-4773-A95C-5828B1375470}" type="slidenum">
              <a:rPr lang="en-US" smtClean="0"/>
              <a:pPr/>
              <a:t>20</a:t>
            </a:fld>
            <a:endParaRPr lang="en-US" smtClean="0"/>
          </a:p>
        </p:txBody>
      </p:sp>
      <p:sp>
        <p:nvSpPr>
          <p:cNvPr id="590850" name="Rectangle 2"/>
          <p:cNvSpPr>
            <a:spLocks noGrp="1" noChangeArrowheads="1"/>
          </p:cNvSpPr>
          <p:nvPr>
            <p:ph type="title"/>
          </p:nvPr>
        </p:nvSpPr>
        <p:spPr>
          <a:xfrm>
            <a:off x="1065213" y="476250"/>
            <a:ext cx="7924800" cy="504825"/>
          </a:xfrm>
        </p:spPr>
        <p:txBody>
          <a:bodyPr/>
          <a:lstStyle/>
          <a:p>
            <a:pPr algn="ctr" eaLnBrk="1" hangingPunct="1">
              <a:defRPr/>
            </a:pPr>
            <a:r>
              <a:rPr lang="ru-RU" sz="1800" b="1" dirty="0" smtClean="0">
                <a:solidFill>
                  <a:schemeClr val="bg1"/>
                </a:solidFill>
                <a:effectLst>
                  <a:outerShdw blurRad="38100" dist="38100" dir="2700000" algn="tl">
                    <a:srgbClr val="000000">
                      <a:alpha val="43137"/>
                    </a:srgbClr>
                  </a:outerShdw>
                </a:effectLst>
              </a:rPr>
              <a:t>АНТИКОРРУПЦИОННАЯ ПРОГРАММА НА 2010-2011 ГОДЫ</a:t>
            </a:r>
            <a:endParaRPr lang="ru-RU" sz="1800" b="1" dirty="0" smtClean="0">
              <a:effectLst>
                <a:outerShdw blurRad="38100" dist="38100" dir="2700000" algn="tl">
                  <a:srgbClr val="000000">
                    <a:alpha val="43137"/>
                  </a:srgbClr>
                </a:outerShdw>
              </a:effectLst>
            </a:endParaRPr>
          </a:p>
        </p:txBody>
      </p:sp>
      <p:sp>
        <p:nvSpPr>
          <p:cNvPr id="590851" name="Rectangle 3"/>
          <p:cNvSpPr>
            <a:spLocks noGrp="1" noChangeArrowheads="1"/>
          </p:cNvSpPr>
          <p:nvPr>
            <p:ph type="body" idx="1"/>
          </p:nvPr>
        </p:nvSpPr>
        <p:spPr>
          <a:xfrm>
            <a:off x="560388" y="1000125"/>
            <a:ext cx="9145587" cy="5308600"/>
          </a:xfrm>
        </p:spPr>
        <p:txBody>
          <a:bodyPr/>
          <a:lstStyle/>
          <a:p>
            <a:pPr algn="just" eaLnBrk="1" hangingPunct="1">
              <a:buFontTx/>
              <a:buNone/>
              <a:defRPr/>
            </a:pPr>
            <a:r>
              <a:rPr lang="ru-RU" sz="1500" dirty="0" smtClean="0"/>
              <a:t>      </a:t>
            </a:r>
            <a:r>
              <a:rPr lang="ru-RU" sz="1500" b="1" dirty="0" smtClean="0"/>
              <a:t>Во исполнение Указа Президента РФ от 21 июля 2010г. № 925 «О мерах по реализации  отдельных положений Федерального закона «О противодействии коррупции» в Ямало-Ненецком УФАС России разработана </a:t>
            </a:r>
            <a:r>
              <a:rPr lang="ru-RU" sz="1500" b="1" dirty="0" err="1" smtClean="0"/>
              <a:t>Антикоррупционная</a:t>
            </a:r>
            <a:r>
              <a:rPr lang="ru-RU" sz="1500" b="1" dirty="0" smtClean="0"/>
              <a:t> программа  на </a:t>
            </a:r>
            <a:r>
              <a:rPr lang="ru-RU" sz="1500" b="1" dirty="0" smtClean="0">
                <a:solidFill>
                  <a:schemeClr val="tx2"/>
                </a:solidFill>
                <a:effectLst>
                  <a:outerShdw blurRad="38100" dist="38100" dir="2700000" algn="tl">
                    <a:srgbClr val="000000">
                      <a:alpha val="43137"/>
                    </a:srgbClr>
                  </a:outerShdw>
                </a:effectLst>
              </a:rPr>
              <a:t>2010-2011г.г.</a:t>
            </a:r>
            <a:r>
              <a:rPr lang="ru-RU" sz="1500" b="1" dirty="0" smtClean="0"/>
              <a:t>, предусматривающая  проведение широкой разъяснительной  и воспитательной работы  для обеспечения строгого соблюдения  требований  к служебному поведению государственных гражданских служащих Управления, повышение значимости  комиссии по соблюдению требований к служебному поведению государственных гражданских  служащих Управления Федеральной антимонопольной службы по Ямало-Ненецкому автономному округу и урегулированию конфликта интересов, совершенствование организации деятельности Управления по размещению государственных заказов, формирование перечня должностей, в наибольшей степени подверженных риску коррупции (коррупционных должностей), внедрение и применение механизмов дополнительного внутреннего контроля деятельности государственных гражданских служащих, замещающих коррупционные должности,  в порядке, предусмотренном законодательством Российской Федерации, внедрение и развитие информационно-коммуникационных технологий в деятельности Управления, в целях сокращения причин и условий, порождающих коррупцию, формирование нетерпимого отношения к проявлениям коррупции со стороны государственных гражданских служащих, граждан и организаций, установление обратной связи с получателями государственных услуг, обеспечение доступа граждан и организаций к информации о деятельности Управления, формирование системы мер дополнительного стимулирования для государственных гражданских служащих, замещающих коррупционные должности («компенсационного пакета»).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3"/>
          <p:cNvSpPr>
            <a:spLocks noGrp="1"/>
          </p:cNvSpPr>
          <p:nvPr>
            <p:ph type="sldNum" sz="quarter" idx="10"/>
          </p:nvPr>
        </p:nvSpPr>
        <p:spPr>
          <a:noFill/>
        </p:spPr>
        <p:txBody>
          <a:bodyPr/>
          <a:lstStyle/>
          <a:p>
            <a:fld id="{842BB9AA-15AB-455F-8D3B-EBF1BE21CF45}" type="slidenum">
              <a:rPr lang="en-US" smtClean="0"/>
              <a:pPr/>
              <a:t>21</a:t>
            </a:fld>
            <a:endParaRPr lang="en-US" smtClean="0"/>
          </a:p>
        </p:txBody>
      </p:sp>
      <p:sp>
        <p:nvSpPr>
          <p:cNvPr id="591874" name="Rectangle 2"/>
          <p:cNvSpPr>
            <a:spLocks noGrp="1" noChangeArrowheads="1"/>
          </p:cNvSpPr>
          <p:nvPr>
            <p:ph type="title"/>
          </p:nvPr>
        </p:nvSpPr>
        <p:spPr>
          <a:xfrm>
            <a:off x="704850" y="476250"/>
            <a:ext cx="8743950" cy="609600"/>
          </a:xfrm>
        </p:spPr>
        <p:txBody>
          <a:bodyPr/>
          <a:lstStyle/>
          <a:p>
            <a:pPr algn="ctr" eaLnBrk="1" hangingPunct="1">
              <a:defRPr/>
            </a:pPr>
            <a:r>
              <a:rPr lang="ru-RU" sz="1800" b="1" dirty="0" smtClean="0">
                <a:solidFill>
                  <a:schemeClr val="bg1"/>
                </a:solidFill>
                <a:effectLst>
                  <a:outerShdw blurRad="38100" dist="38100" dir="2700000" algn="tl">
                    <a:srgbClr val="000000">
                      <a:alpha val="43137"/>
                    </a:srgbClr>
                  </a:outerShdw>
                </a:effectLst>
              </a:rPr>
              <a:t>ПЕРЕЧЕНЬ МЕРОПРИЯТИЙ ПО ВЫПОЛНЕНИЮ ПОРУЧЕНИЯ ПРЕЗИДЕНТА РОССИЙСКОЙ ФЕДЕРАЦИИ МЕДВЕДЕВА Д.А. </a:t>
            </a:r>
            <a:br>
              <a:rPr lang="ru-RU" sz="1800" b="1" dirty="0" smtClean="0">
                <a:solidFill>
                  <a:schemeClr val="bg1"/>
                </a:solidFill>
                <a:effectLst>
                  <a:outerShdw blurRad="38100" dist="38100" dir="2700000" algn="tl">
                    <a:srgbClr val="000000">
                      <a:alpha val="43137"/>
                    </a:srgbClr>
                  </a:outerShdw>
                </a:effectLst>
              </a:rPr>
            </a:br>
            <a:r>
              <a:rPr lang="ru-RU" sz="1800" b="1" dirty="0" smtClean="0">
                <a:solidFill>
                  <a:schemeClr val="bg1"/>
                </a:solidFill>
                <a:effectLst>
                  <a:outerShdw blurRad="38100" dist="38100" dir="2700000" algn="tl">
                    <a:srgbClr val="000000">
                      <a:alpha val="43137"/>
                    </a:srgbClr>
                  </a:outerShdw>
                </a:effectLst>
              </a:rPr>
              <a:t>ОТ 21.01.2011 № Пр-133 В ЯМАЛО-НЕНЕЦКОМ УФАС РОССИИ НА 2011 ГОД</a:t>
            </a:r>
            <a:endParaRPr lang="ru-RU" sz="1800" dirty="0" smtClean="0">
              <a:effectLst>
                <a:outerShdw blurRad="38100" dist="38100" dir="2700000" algn="tl">
                  <a:srgbClr val="000000">
                    <a:alpha val="43137"/>
                  </a:srgbClr>
                </a:outerShdw>
              </a:effectLst>
            </a:endParaRPr>
          </a:p>
        </p:txBody>
      </p:sp>
      <p:sp>
        <p:nvSpPr>
          <p:cNvPr id="591875" name="Rectangle 3"/>
          <p:cNvSpPr>
            <a:spLocks noGrp="1" noChangeArrowheads="1"/>
          </p:cNvSpPr>
          <p:nvPr>
            <p:ph type="body" idx="1"/>
          </p:nvPr>
        </p:nvSpPr>
        <p:spPr>
          <a:xfrm>
            <a:off x="660400" y="1412875"/>
            <a:ext cx="9007508" cy="4873645"/>
          </a:xfrm>
        </p:spPr>
        <p:style>
          <a:lnRef idx="0">
            <a:scrgbClr r="0" g="0" b="0"/>
          </a:lnRef>
          <a:fillRef idx="1002">
            <a:schemeClr val="dk2"/>
          </a:fillRef>
          <a:effectRef idx="0">
            <a:scrgbClr r="0" g="0" b="0"/>
          </a:effectRef>
          <a:fontRef idx="major"/>
        </p:style>
        <p:txBody>
          <a:bodyPr/>
          <a:lstStyle/>
          <a:p>
            <a:pPr algn="just" eaLnBrk="1" hangingPunct="1">
              <a:lnSpc>
                <a:spcPct val="80000"/>
              </a:lnSpc>
              <a:defRPr/>
            </a:pPr>
            <a:r>
              <a:rPr lang="ru-RU" sz="1400" b="1" dirty="0" smtClean="0"/>
              <a:t>Основные направления запланированных мероприятий:</a:t>
            </a:r>
          </a:p>
          <a:p>
            <a:pPr algn="just" eaLnBrk="1" hangingPunct="1">
              <a:lnSpc>
                <a:spcPct val="80000"/>
              </a:lnSpc>
              <a:defRPr/>
            </a:pPr>
            <a:r>
              <a:rPr lang="ru-RU" sz="1400" b="1" dirty="0" smtClean="0"/>
              <a:t>       1.Активизация работы ответственного по профилактике коррупционных и иных правонарушений;</a:t>
            </a:r>
          </a:p>
          <a:p>
            <a:pPr algn="just" eaLnBrk="1" hangingPunct="1">
              <a:lnSpc>
                <a:spcPct val="80000"/>
              </a:lnSpc>
              <a:defRPr/>
            </a:pPr>
            <a:r>
              <a:rPr lang="ru-RU" sz="1400" b="1" dirty="0" smtClean="0"/>
              <a:t>       2.Повышение эффективности деятельности Комиссии по соблюдению требований к служебному поведению государственных гражданских служащих и урегулированию конфликта интересов;</a:t>
            </a:r>
          </a:p>
          <a:p>
            <a:pPr algn="just" eaLnBrk="1" hangingPunct="1">
              <a:lnSpc>
                <a:spcPct val="80000"/>
              </a:lnSpc>
              <a:defRPr/>
            </a:pPr>
            <a:r>
              <a:rPr lang="ru-RU" sz="1400" b="1" dirty="0" smtClean="0"/>
              <a:t>       3. Недопущение участия федеральных государственных служащих в деятельности </a:t>
            </a:r>
            <a:r>
              <a:rPr lang="ru-RU" sz="1400" b="1" dirty="0" err="1" smtClean="0"/>
              <a:t>аффилированных</a:t>
            </a:r>
            <a:r>
              <a:rPr lang="ru-RU" sz="1400" b="1" dirty="0" smtClean="0"/>
              <a:t> организаций;</a:t>
            </a:r>
          </a:p>
          <a:p>
            <a:pPr algn="just" eaLnBrk="1" hangingPunct="1">
              <a:lnSpc>
                <a:spcPct val="80000"/>
              </a:lnSpc>
              <a:defRPr/>
            </a:pPr>
            <a:r>
              <a:rPr lang="ru-RU" sz="1400" b="1" dirty="0" smtClean="0"/>
              <a:t>       4. Повышение эффективности работы по рассмотрению обращений граждан и организаций по фактам коррупции, злоупотребления служебным положением и иных правонарушений, допущенных должностными лицами;</a:t>
            </a:r>
          </a:p>
          <a:p>
            <a:pPr algn="just" eaLnBrk="1" hangingPunct="1">
              <a:lnSpc>
                <a:spcPct val="80000"/>
              </a:lnSpc>
              <a:defRPr/>
            </a:pPr>
            <a:r>
              <a:rPr lang="ru-RU" sz="1400" b="1" dirty="0" smtClean="0"/>
              <a:t>      5. Усиление контроля за деятельностью государственных гражданских служащих с целью профилактики, предупреждения, пресечения коррупционных правонарушений и устранения их последствий;</a:t>
            </a:r>
          </a:p>
          <a:p>
            <a:pPr algn="just" eaLnBrk="1" hangingPunct="1">
              <a:lnSpc>
                <a:spcPct val="80000"/>
              </a:lnSpc>
              <a:defRPr/>
            </a:pPr>
            <a:r>
              <a:rPr lang="ru-RU" sz="1400" b="1" dirty="0" smtClean="0"/>
              <a:t>      6. Недопущение нарушений требований законодательства при организации и проведении служебных проверок;</a:t>
            </a:r>
          </a:p>
          <a:p>
            <a:pPr algn="just" eaLnBrk="1" hangingPunct="1">
              <a:lnSpc>
                <a:spcPct val="80000"/>
              </a:lnSpc>
              <a:defRPr/>
            </a:pPr>
            <a:r>
              <a:rPr lang="ru-RU" sz="1400" b="1" dirty="0" smtClean="0"/>
              <a:t>      7. Обеспечение реализации федеральными государственными служащими обязанности уведомить руководителя территориального органа ФАС России о фактах обращения к ним каких-либо лиц в целях склонения к совершению коррупционных правонарушений;</a:t>
            </a:r>
          </a:p>
          <a:p>
            <a:pPr algn="just" eaLnBrk="1" hangingPunct="1">
              <a:lnSpc>
                <a:spcPct val="80000"/>
              </a:lnSpc>
              <a:defRPr/>
            </a:pPr>
            <a:r>
              <a:rPr lang="ru-RU" sz="1400" b="1" dirty="0" smtClean="0"/>
              <a:t>      8. Повышение персональной ответственности ответственного  по профилактике коррупционных и иных правонарушений за качество выполнения возложенных на него мероприятий </a:t>
            </a:r>
            <a:r>
              <a:rPr lang="ru-RU" sz="1400" b="1" dirty="0" err="1" smtClean="0"/>
              <a:t>антикоррупционной</a:t>
            </a:r>
            <a:r>
              <a:rPr lang="ru-RU" sz="1400" b="1" dirty="0" smtClean="0"/>
              <a:t> направленности.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Номер слайда 3"/>
          <p:cNvSpPr>
            <a:spLocks noGrp="1"/>
          </p:cNvSpPr>
          <p:nvPr>
            <p:ph type="sldNum" sz="quarter" idx="10"/>
          </p:nvPr>
        </p:nvSpPr>
        <p:spPr>
          <a:noFill/>
        </p:spPr>
        <p:txBody>
          <a:bodyPr/>
          <a:lstStyle/>
          <a:p>
            <a:fld id="{D3CF3C14-CCD8-440C-8F73-DF9BBA753DEB}" type="slidenum">
              <a:rPr lang="en-US" smtClean="0"/>
              <a:pPr/>
              <a:t>22</a:t>
            </a:fld>
            <a:endParaRPr lang="en-US" smtClean="0"/>
          </a:p>
        </p:txBody>
      </p:sp>
      <p:sp>
        <p:nvSpPr>
          <p:cNvPr id="592898" name="Rectangle 2"/>
          <p:cNvSpPr>
            <a:spLocks noGrp="1" noChangeArrowheads="1"/>
          </p:cNvSpPr>
          <p:nvPr>
            <p:ph type="title"/>
          </p:nvPr>
        </p:nvSpPr>
        <p:spPr>
          <a:xfrm>
            <a:off x="488950" y="333375"/>
            <a:ext cx="8959850" cy="1008063"/>
          </a:xfrm>
        </p:spPr>
        <p:txBody>
          <a:bodyPr/>
          <a:lstStyle/>
          <a:p>
            <a:pPr algn="ctr" eaLnBrk="1" hangingPunct="1">
              <a:defRPr/>
            </a:pPr>
            <a:r>
              <a:rPr lang="ru-RU" sz="1400" b="1" dirty="0" smtClean="0">
                <a:solidFill>
                  <a:schemeClr val="bg1"/>
                </a:solidFill>
                <a:effectLst>
                  <a:outerShdw blurRad="38100" dist="38100" dir="2700000" algn="tl">
                    <a:srgbClr val="000000">
                      <a:alpha val="43137"/>
                    </a:srgbClr>
                  </a:outerShdw>
                </a:effectLst>
              </a:rPr>
              <a:t>Взаимодействие с территориальными органами федеральных органов исполнительной власти, органами исполнительной власти субъекта Российской Федерации, органами местного самоуправления, правоохранительными органами и органами прокуратуры </a:t>
            </a:r>
            <a:br>
              <a:rPr lang="ru-RU" sz="1400" b="1" dirty="0" smtClean="0">
                <a:solidFill>
                  <a:schemeClr val="bg1"/>
                </a:solidFill>
                <a:effectLst>
                  <a:outerShdw blurRad="38100" dist="38100" dir="2700000" algn="tl">
                    <a:srgbClr val="000000">
                      <a:alpha val="43137"/>
                    </a:srgbClr>
                  </a:outerShdw>
                </a:effectLst>
              </a:rPr>
            </a:br>
            <a:r>
              <a:rPr lang="ru-RU" sz="1400" b="1" dirty="0" smtClean="0">
                <a:solidFill>
                  <a:schemeClr val="bg1"/>
                </a:solidFill>
                <a:effectLst>
                  <a:outerShdw blurRad="38100" dist="38100" dir="2700000" algn="tl">
                    <a:srgbClr val="000000">
                      <a:alpha val="43137"/>
                    </a:srgbClr>
                  </a:outerShdw>
                </a:effectLst>
              </a:rPr>
              <a:t>Российской Федерации</a:t>
            </a:r>
            <a:endParaRPr lang="ru-RU" sz="1400" dirty="0" smtClean="0">
              <a:solidFill>
                <a:schemeClr val="bg1"/>
              </a:solidFill>
              <a:effectLst>
                <a:outerShdw blurRad="38100" dist="38100" dir="2700000" algn="tl">
                  <a:srgbClr val="000000">
                    <a:alpha val="43137"/>
                  </a:srgbClr>
                </a:outerShdw>
              </a:effectLst>
            </a:endParaRPr>
          </a:p>
        </p:txBody>
      </p:sp>
      <p:sp>
        <p:nvSpPr>
          <p:cNvPr id="592899" name="Rectangle 3"/>
          <p:cNvSpPr>
            <a:spLocks noGrp="1" noChangeArrowheads="1"/>
          </p:cNvSpPr>
          <p:nvPr>
            <p:ph type="body" idx="1"/>
          </p:nvPr>
        </p:nvSpPr>
        <p:spPr>
          <a:xfrm>
            <a:off x="0" y="1357313"/>
            <a:ext cx="9906000" cy="4802187"/>
          </a:xfrm>
        </p:spPr>
        <p:txBody>
          <a:bodyPr/>
          <a:lstStyle/>
          <a:p>
            <a:pPr algn="just" eaLnBrk="1" hangingPunct="1">
              <a:lnSpc>
                <a:spcPct val="80000"/>
              </a:lnSpc>
              <a:defRPr/>
            </a:pPr>
            <a:r>
              <a:rPr lang="ru-RU" sz="1200" b="1" dirty="0" smtClean="0"/>
              <a:t>В соответствии с возложенными полномочиями территориального органа ФАС России (приказ ФАС России от 15.12.2006г. № 324 «Об утверждении Положения о территориальном органе ФАС России») Ямало-Ненецкое УФАС России осуществляет свою деятельность на территории Ямало-Ненецкого автономного округа во взаимодействии с Аппаратом полномочного представителя Президента Российской Федерации в Уральском федеральном округе, с территориальными органами федеральных органов исполнительной власти, органами исполнительной власти субъекта Российской Федерации, органами местного самоуправления, правоохранительными органами и органами прокуратуры Российской Федерации в пределах компетенции территориального органа.</a:t>
            </a:r>
          </a:p>
          <a:p>
            <a:pPr algn="just" eaLnBrk="1" hangingPunct="1">
              <a:lnSpc>
                <a:spcPct val="80000"/>
              </a:lnSpc>
              <a:defRPr/>
            </a:pPr>
            <a:r>
              <a:rPr lang="ru-RU" sz="1200" b="1" dirty="0" smtClean="0"/>
              <a:t>При необходимости проведения внеплановых совместных мероприятий (например: с органами прокуратуры или правоохранительными органами) в Ямало-Ненецком УФАС России издаются соответствующие приказы о проведении совместных внеплановых проверок.</a:t>
            </a:r>
          </a:p>
          <a:p>
            <a:pPr algn="just" eaLnBrk="1" hangingPunct="1">
              <a:lnSpc>
                <a:spcPct val="80000"/>
              </a:lnSpc>
              <a:defRPr/>
            </a:pPr>
            <a:r>
              <a:rPr lang="ru-RU" sz="1200" b="1" dirty="0" smtClean="0"/>
              <a:t>Ямало-Ненецким УФАС России заключены соглашения о сотрудничестве и взаимодействии со следующими органами власти:</a:t>
            </a:r>
          </a:p>
          <a:p>
            <a:pPr algn="just" eaLnBrk="1" hangingPunct="1">
              <a:lnSpc>
                <a:spcPct val="80000"/>
              </a:lnSpc>
              <a:defRPr/>
            </a:pPr>
            <a:r>
              <a:rPr lang="ru-RU" sz="1200" b="1" dirty="0" smtClean="0"/>
              <a:t>- </a:t>
            </a:r>
            <a:r>
              <a:rPr lang="ru-RU" sz="1200" b="1" i="1" dirty="0" smtClean="0">
                <a:solidFill>
                  <a:schemeClr val="bg1"/>
                </a:solidFill>
                <a:effectLst>
                  <a:outerShdw blurRad="38100" dist="38100" dir="2700000" algn="tl">
                    <a:srgbClr val="000000">
                      <a:alpha val="43137"/>
                    </a:srgbClr>
                  </a:outerShdw>
                </a:effectLst>
              </a:rPr>
              <a:t>Следственным  управлением Следственного комитета при прокуратуре РФ по ЯНАО от 21.09.2010г.;</a:t>
            </a:r>
          </a:p>
          <a:p>
            <a:pPr algn="just" eaLnBrk="1" hangingPunct="1">
              <a:lnSpc>
                <a:spcPct val="80000"/>
              </a:lnSpc>
              <a:defRPr/>
            </a:pPr>
            <a:r>
              <a:rPr lang="ru-RU" sz="1200" b="1" i="1" dirty="0" smtClean="0">
                <a:effectLst>
                  <a:outerShdw blurRad="38100" dist="38100" dir="2700000" algn="tl">
                    <a:srgbClr val="000000">
                      <a:alpha val="43137"/>
                    </a:srgbClr>
                  </a:outerShdw>
                </a:effectLst>
              </a:rPr>
              <a:t>- </a:t>
            </a:r>
            <a:r>
              <a:rPr lang="ru-RU" sz="1200" b="1" i="1" dirty="0" smtClean="0">
                <a:solidFill>
                  <a:schemeClr val="tx2"/>
                </a:solidFill>
                <a:effectLst>
                  <a:outerShdw blurRad="38100" dist="38100" dir="2700000" algn="tl">
                    <a:srgbClr val="000000">
                      <a:alpha val="43137"/>
                    </a:srgbClr>
                  </a:outerShdw>
                </a:effectLst>
              </a:rPr>
              <a:t>Управлением Министерства юстиции РФ по ЯНАО от 20.09.2010г.;</a:t>
            </a:r>
          </a:p>
          <a:p>
            <a:pPr algn="just" eaLnBrk="1" hangingPunct="1">
              <a:lnSpc>
                <a:spcPct val="80000"/>
              </a:lnSpc>
              <a:defRPr/>
            </a:pPr>
            <a:r>
              <a:rPr lang="ru-RU" sz="1200" b="1" i="1" dirty="0" smtClean="0">
                <a:effectLst>
                  <a:outerShdw blurRad="38100" dist="38100" dir="2700000" algn="tl">
                    <a:srgbClr val="000000">
                      <a:alpha val="43137"/>
                    </a:srgbClr>
                  </a:outerShdw>
                </a:effectLst>
              </a:rPr>
              <a:t>- </a:t>
            </a:r>
            <a:r>
              <a:rPr lang="ru-RU" sz="1200" b="1" i="1" dirty="0" smtClean="0">
                <a:solidFill>
                  <a:schemeClr val="bg1"/>
                </a:solidFill>
                <a:effectLst>
                  <a:outerShdw blurRad="38100" dist="38100" dir="2700000" algn="tl">
                    <a:srgbClr val="000000">
                      <a:alpha val="43137"/>
                    </a:srgbClr>
                  </a:outerShdw>
                </a:effectLst>
              </a:rPr>
              <a:t>Управлением Федеральной службы судебных приставов по ЯНАО от 03.06.2010г.;</a:t>
            </a:r>
          </a:p>
          <a:p>
            <a:pPr algn="just" eaLnBrk="1" hangingPunct="1">
              <a:lnSpc>
                <a:spcPct val="80000"/>
              </a:lnSpc>
              <a:defRPr/>
            </a:pPr>
            <a:r>
              <a:rPr lang="ru-RU" sz="1200" b="1" i="1" dirty="0" smtClean="0">
                <a:effectLst>
                  <a:outerShdw blurRad="38100" dist="38100" dir="2700000" algn="tl">
                    <a:srgbClr val="000000">
                      <a:alpha val="43137"/>
                    </a:srgbClr>
                  </a:outerShdw>
                </a:effectLst>
              </a:rPr>
              <a:t>-</a:t>
            </a:r>
            <a:r>
              <a:rPr lang="ru-RU" sz="1200" b="1" i="1" dirty="0" smtClean="0">
                <a:solidFill>
                  <a:schemeClr val="bg2"/>
                </a:solidFill>
                <a:effectLst>
                  <a:outerShdw blurRad="38100" dist="38100" dir="2700000" algn="tl">
                    <a:srgbClr val="000000">
                      <a:alpha val="43137"/>
                    </a:srgbClr>
                  </a:outerShdw>
                </a:effectLst>
              </a:rPr>
              <a:t>ГУ ЯНАО «Многофункциональный центр по предоставлению государственных и муниципальных услуг в г.Салехарде» (Соглашение о намерениях) от 25.01.2010г..</a:t>
            </a:r>
          </a:p>
          <a:p>
            <a:pPr algn="just" eaLnBrk="1" hangingPunct="1">
              <a:lnSpc>
                <a:spcPct val="80000"/>
              </a:lnSpc>
              <a:defRPr/>
            </a:pPr>
            <a:r>
              <a:rPr lang="ru-RU" sz="1200" b="1" i="1" dirty="0" smtClean="0">
                <a:effectLst>
                  <a:outerShdw blurRad="38100" dist="38100" dir="2700000" algn="tl">
                    <a:srgbClr val="000000">
                      <a:alpha val="43137"/>
                    </a:srgbClr>
                  </a:outerShdw>
                </a:effectLst>
              </a:rPr>
              <a:t>-</a:t>
            </a:r>
            <a:r>
              <a:rPr lang="ru-RU" sz="1200" b="1" i="1" dirty="0" smtClean="0">
                <a:solidFill>
                  <a:schemeClr val="bg1"/>
                </a:solidFill>
                <a:effectLst>
                  <a:outerShdw blurRad="38100" dist="38100" dir="2700000" algn="tl">
                    <a:srgbClr val="000000">
                      <a:alpha val="43137"/>
                    </a:srgbClr>
                  </a:outerShdw>
                </a:effectLst>
              </a:rPr>
              <a:t>Территориальным управлением Федеральной службы финансово-бюджетного надзора в Ямало-Ненецком автономном округе от 27.04.2009г.</a:t>
            </a:r>
          </a:p>
          <a:p>
            <a:pPr algn="just" eaLnBrk="1" hangingPunct="1">
              <a:lnSpc>
                <a:spcPct val="80000"/>
              </a:lnSpc>
              <a:defRPr/>
            </a:pPr>
            <a:r>
              <a:rPr lang="ru-RU" sz="1200" b="1" i="1" dirty="0" smtClean="0">
                <a:solidFill>
                  <a:schemeClr val="bg2"/>
                </a:solidFill>
                <a:effectLst>
                  <a:outerShdw blurRad="38100" dist="38100" dir="2700000" algn="tl">
                    <a:srgbClr val="000000">
                      <a:alpha val="43137"/>
                    </a:srgbClr>
                  </a:outerShdw>
                </a:effectLst>
              </a:rPr>
              <a:t>- Департаментом экономики ЯНАО от 15.05.2011г.</a:t>
            </a:r>
          </a:p>
          <a:p>
            <a:pPr eaLnBrk="1" hangingPunct="1">
              <a:lnSpc>
                <a:spcPct val="80000"/>
              </a:lnSpc>
              <a:defRPr/>
            </a:pPr>
            <a:r>
              <a:rPr lang="ru-RU" sz="1200" b="1" dirty="0" smtClean="0"/>
              <a:t>При Ямало-Ненецком УФАС России действует Общественно-консультативный Совет. Представители антимонопольного органа принимают участие в заседаниях Координационного Совета при Управлении Министерства юстиции Российской Федерации по Ямало-Ненецкому автономному округу. Руководитель Ямало-Ненецкого УФАС России принимает участие в заседаниях:</a:t>
            </a:r>
          </a:p>
          <a:p>
            <a:pPr eaLnBrk="1" hangingPunct="1">
              <a:lnSpc>
                <a:spcPct val="80000"/>
              </a:lnSpc>
              <a:defRPr/>
            </a:pPr>
            <a:r>
              <a:rPr lang="ru-RU" sz="1200" b="1" dirty="0" smtClean="0"/>
              <a:t>- Антикризисного штаба при полномочном представителе Президента Российской Федерации в Уральском федеральном округе;</a:t>
            </a:r>
          </a:p>
          <a:p>
            <a:pPr eaLnBrk="1" hangingPunct="1">
              <a:lnSpc>
                <a:spcPct val="80000"/>
              </a:lnSpc>
              <a:defRPr/>
            </a:pPr>
            <a:r>
              <a:rPr lang="ru-RU" sz="1200" b="1" dirty="0" smtClean="0"/>
              <a:t>- Совета по реализации кадровой политики в Уральском федеральном округе</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3"/>
          <p:cNvSpPr>
            <a:spLocks noGrp="1"/>
          </p:cNvSpPr>
          <p:nvPr>
            <p:ph type="sldNum" sz="quarter" idx="10"/>
          </p:nvPr>
        </p:nvSpPr>
        <p:spPr>
          <a:noFill/>
        </p:spPr>
        <p:txBody>
          <a:bodyPr/>
          <a:lstStyle/>
          <a:p>
            <a:fld id="{2E02C72E-755E-41EA-AC5C-57C63588E8FA}" type="slidenum">
              <a:rPr lang="en-US" smtClean="0"/>
              <a:pPr/>
              <a:t>23</a:t>
            </a:fld>
            <a:endParaRPr lang="en-US" smtClean="0"/>
          </a:p>
        </p:txBody>
      </p:sp>
      <p:sp>
        <p:nvSpPr>
          <p:cNvPr id="25603" name="Rectangle 3"/>
          <p:cNvSpPr>
            <a:spLocks noGrp="1" noChangeArrowheads="1"/>
          </p:cNvSpPr>
          <p:nvPr>
            <p:ph type="body" idx="1"/>
          </p:nvPr>
        </p:nvSpPr>
        <p:spPr>
          <a:xfrm>
            <a:off x="0" y="549275"/>
            <a:ext cx="9561513" cy="5470525"/>
          </a:xfrm>
        </p:spPr>
        <p:txBody>
          <a:bodyPr/>
          <a:lstStyle/>
          <a:p>
            <a:pPr algn="just" eaLnBrk="1" hangingPunct="1">
              <a:lnSpc>
                <a:spcPct val="80000"/>
              </a:lnSpc>
              <a:defRPr/>
            </a:pPr>
            <a:r>
              <a:rPr lang="ru-RU" sz="1200" b="1" dirty="0" smtClean="0"/>
              <a:t>- Региональной коллегии территориальных органов  федеральных органов исполнительной власти, расположенных на территории Ямало-Ненецкого автономного округа;</a:t>
            </a:r>
          </a:p>
          <a:p>
            <a:pPr algn="just" eaLnBrk="1" hangingPunct="1">
              <a:lnSpc>
                <a:spcPct val="80000"/>
              </a:lnSpc>
              <a:defRPr/>
            </a:pPr>
            <a:r>
              <a:rPr lang="ru-RU" sz="1200" b="1" dirty="0" smtClean="0"/>
              <a:t>- Антикризисного штаба  при Губернаторе Ямало-Ненецкого автономного округа по повышению устойчивости экономики Ямало-Ненецкого автономного округа;</a:t>
            </a:r>
          </a:p>
          <a:p>
            <a:pPr algn="just" eaLnBrk="1" hangingPunct="1">
              <a:lnSpc>
                <a:spcPct val="80000"/>
              </a:lnSpc>
              <a:defRPr/>
            </a:pPr>
            <a:r>
              <a:rPr lang="ru-RU" sz="1200" b="1" dirty="0" smtClean="0"/>
              <a:t>- Окружного совещания по вопросам совершенствования координации и взаимодействия территориальных органов Федеральной службы судебных приставов с территориальными органами федеральных органов исполнительной власти, правоохранительными и надзорными органами.</a:t>
            </a:r>
          </a:p>
          <a:p>
            <a:pPr algn="just" eaLnBrk="1" hangingPunct="1">
              <a:lnSpc>
                <a:spcPct val="80000"/>
              </a:lnSpc>
              <a:defRPr/>
            </a:pPr>
            <a:r>
              <a:rPr lang="ru-RU" sz="1200" b="1" dirty="0" smtClean="0"/>
              <a:t>В целях предупреждения и недопущения коррупционных действий Ямало-Ненецким УФАС России ежеквартально, 1 раз в полугодие и ежегодно направляется информация:</a:t>
            </a:r>
          </a:p>
          <a:p>
            <a:pPr algn="just" eaLnBrk="1" hangingPunct="1">
              <a:lnSpc>
                <a:spcPct val="80000"/>
              </a:lnSpc>
              <a:defRPr/>
            </a:pPr>
            <a:r>
              <a:rPr lang="ru-RU" sz="1200" b="1" dirty="0" smtClean="0"/>
              <a:t>- в Аппарат полномочного представителя Президента Российской Федерации в Уральском федеральном округе: сведения о результатах мониторинга деятельности комиссий по соблюдению требований к служебному поведению государственных гражданских служащих Ямало-Ненецкого УФАС России; информация о результатах деятельности ответственного лица по профилактике коррупционных и иных правонарушений (поручение Президента РФ от 21.01.2011 № 133-Пр); информация об организации  в деятельности подразделений по профилактике коррупционных и иных правонарушений территориальных органов федеральных органов исполнительной власти;</a:t>
            </a:r>
          </a:p>
          <a:p>
            <a:pPr algn="just" eaLnBrk="1" hangingPunct="1">
              <a:lnSpc>
                <a:spcPct val="80000"/>
              </a:lnSpc>
              <a:defRPr/>
            </a:pPr>
            <a:r>
              <a:rPr lang="ru-RU" sz="1200" b="1" dirty="0" smtClean="0"/>
              <a:t> - в Федеральную антимонопольную службу России: сведения о деятельности комиссии по соблюдению требований к служебному поведению федеральных государственных служащих и урегулированию конфликта интересов, а также аттестационных комиссий; информация по практике рассмотрения обращений граждан и организаций по фактам коррупции; информация о принятых мерах по активизации работы подразделений по профилактике коррупционных и иных правонарушений и по повышению эффективности деятельности комиссии по соблюдению требований к служебному поведению и урегулированию конфликтов интересов: информацию ходе реализации мер по противодействию коррупции в Ямало-Ненецком УФАС России; сведения о выполнении Плана противодействия коррупции Ямало-Ненецкого УФАС России. </a:t>
            </a:r>
          </a:p>
          <a:p>
            <a:pPr algn="just" eaLnBrk="1" hangingPunct="1">
              <a:lnSpc>
                <a:spcPct val="80000"/>
              </a:lnSpc>
              <a:defRPr/>
            </a:pPr>
            <a:r>
              <a:rPr lang="ru-RU" sz="1200" b="1" dirty="0" smtClean="0"/>
              <a:t>           Ямало-Ненецким УФАС России также ежегодно направляется информация о результатах деятельности Управления за прошедший календарный год в Аппарат полномочного представителя Президента Российской Федерации в Уральском федеральном округе, в Федеральную антимонопольную службу России, в Управление федеральной антимонопольной службы по Свердловской области, в Прокуратуру Ямало-Ненецкого автономного округа. По запросу Прокуратуры ЯНАО в </a:t>
            </a:r>
            <a:r>
              <a:rPr lang="ru-RU" sz="1200" b="1" dirty="0" smtClean="0">
                <a:solidFill>
                  <a:schemeClr val="bg2"/>
                </a:solidFill>
                <a:effectLst>
                  <a:outerShdw blurRad="38100" dist="38100" dir="2700000" algn="tl">
                    <a:srgbClr val="000000">
                      <a:alpha val="43137"/>
                    </a:srgbClr>
                  </a:outerShdw>
                </a:effectLst>
              </a:rPr>
              <a:t>2010-2011 г.г. </a:t>
            </a:r>
            <a:r>
              <a:rPr lang="ru-RU" sz="1200" b="1" dirty="0" smtClean="0"/>
              <a:t>была направлена следующая информация:</a:t>
            </a:r>
          </a:p>
          <a:p>
            <a:pPr algn="just" eaLnBrk="1" hangingPunct="1">
              <a:lnSpc>
                <a:spcPct val="80000"/>
              </a:lnSpc>
              <a:buFontTx/>
              <a:buNone/>
              <a:defRPr/>
            </a:pPr>
            <a:r>
              <a:rPr lang="ru-RU" sz="1200" b="1" dirty="0" smtClean="0"/>
              <a:t>        - информация о внесении корректировок в план противодействия коррупции в связи с принятием Национальной стратегии противодействия коррупции и Национального плана противодействия коррупции на </a:t>
            </a:r>
            <a:r>
              <a:rPr lang="ru-RU" sz="1200" b="1" dirty="0" smtClean="0">
                <a:solidFill>
                  <a:schemeClr val="bg2"/>
                </a:solidFill>
                <a:effectLst>
                  <a:outerShdw blurRad="38100" dist="38100" dir="2700000" algn="tl">
                    <a:srgbClr val="000000">
                      <a:alpha val="43137"/>
                    </a:srgbClr>
                  </a:outerShdw>
                </a:effectLst>
              </a:rPr>
              <a:t>2010 – 2011 </a:t>
            </a:r>
            <a:r>
              <a:rPr lang="ru-RU" sz="1200" b="1" dirty="0" smtClean="0"/>
              <a:t>годы. </a:t>
            </a:r>
          </a:p>
          <a:p>
            <a:pPr algn="just" eaLnBrk="1" hangingPunct="1">
              <a:lnSpc>
                <a:spcPct val="80000"/>
              </a:lnSpc>
              <a:defRPr/>
            </a:pPr>
            <a:r>
              <a:rPr lang="ru-RU" sz="1200" b="1" dirty="0" smtClean="0"/>
              <a:t> - сведения по повышению эффективности информационно-пропагандистских мероприятий по профилактике и предупреждению коррупции в Управлении Федеральной антимонопольной службы по Ямало-Ненецкому автономному округу, реализуемые в рамках  Национальной стратегии  и Национального плана противодействия коррупции в 2010 и </a:t>
            </a:r>
            <a:r>
              <a:rPr lang="en-US" sz="1200" b="1" dirty="0" smtClean="0"/>
              <a:t>I</a:t>
            </a:r>
            <a:r>
              <a:rPr lang="ru-RU" sz="1200" b="1" dirty="0" smtClean="0"/>
              <a:t> полугодии 2011 года.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3"/>
          <p:cNvSpPr>
            <a:spLocks noGrp="1"/>
          </p:cNvSpPr>
          <p:nvPr>
            <p:ph type="sldNum" sz="quarter" idx="10"/>
          </p:nvPr>
        </p:nvSpPr>
        <p:spPr>
          <a:noFill/>
        </p:spPr>
        <p:txBody>
          <a:bodyPr/>
          <a:lstStyle/>
          <a:p>
            <a:fld id="{DD2D66CE-D6D8-49E2-9C83-F423BE30526F}" type="slidenum">
              <a:rPr lang="en-US" smtClean="0"/>
              <a:pPr/>
              <a:t>24</a:t>
            </a:fld>
            <a:endParaRPr lang="en-US" smtClean="0"/>
          </a:p>
        </p:txBody>
      </p:sp>
      <p:sp>
        <p:nvSpPr>
          <p:cNvPr id="594946" name="Rectangle 2"/>
          <p:cNvSpPr>
            <a:spLocks noGrp="1" noChangeArrowheads="1"/>
          </p:cNvSpPr>
          <p:nvPr>
            <p:ph type="title"/>
          </p:nvPr>
        </p:nvSpPr>
        <p:spPr>
          <a:xfrm>
            <a:off x="238125" y="476250"/>
            <a:ext cx="9358313" cy="452438"/>
          </a:xfrm>
        </p:spPr>
        <p:txBody>
          <a:bodyPr/>
          <a:lstStyle/>
          <a:p>
            <a:pPr algn="ctr" eaLnBrk="1" hangingPunct="1">
              <a:lnSpc>
                <a:spcPct val="100000"/>
              </a:lnSpc>
              <a:defRPr/>
            </a:pPr>
            <a:r>
              <a:rPr lang="ru-RU" sz="2000" b="1" dirty="0" smtClean="0">
                <a:solidFill>
                  <a:schemeClr val="bg1"/>
                </a:solidFill>
                <a:effectLst>
                  <a:outerShdw blurRad="38100" dist="38100" dir="2700000" algn="tl">
                    <a:srgbClr val="000000">
                      <a:alpha val="43137"/>
                    </a:srgbClr>
                  </a:outerShdw>
                </a:effectLst>
              </a:rPr>
              <a:t>Возникающие проблемы , сдерживающие противодействие коррупции:</a:t>
            </a:r>
            <a:r>
              <a:rPr lang="ru-RU" sz="3800" dirty="0" smtClean="0">
                <a:effectLst>
                  <a:outerShdw blurRad="38100" dist="38100" dir="2700000" algn="tl">
                    <a:srgbClr val="000000">
                      <a:alpha val="43137"/>
                    </a:srgbClr>
                  </a:outerShdw>
                </a:effectLst>
              </a:rPr>
              <a:t> </a:t>
            </a:r>
          </a:p>
        </p:txBody>
      </p:sp>
      <p:sp>
        <p:nvSpPr>
          <p:cNvPr id="26628" name="Rectangle 3"/>
          <p:cNvSpPr>
            <a:spLocks noGrp="1" noChangeArrowheads="1"/>
          </p:cNvSpPr>
          <p:nvPr>
            <p:ph type="body" idx="1"/>
          </p:nvPr>
        </p:nvSpPr>
        <p:spPr>
          <a:xfrm>
            <a:off x="415925" y="1000125"/>
            <a:ext cx="9145588" cy="5019675"/>
          </a:xfrm>
        </p:spPr>
        <p:txBody>
          <a:bodyPr/>
          <a:lstStyle/>
          <a:p>
            <a:pPr algn="just" eaLnBrk="1" hangingPunct="1">
              <a:lnSpc>
                <a:spcPct val="80000"/>
              </a:lnSpc>
            </a:pPr>
            <a:r>
              <a:rPr lang="ru-RU" sz="1400" b="1" smtClean="0"/>
              <a:t>          - многочисленные пробелы  и несовершенство правовых норм, регулирующих взаимодействие с территориальными органами федеральных органов исполнительной власти, органами исполнительной власти субъекта Российской Федерации, органами местного самоуправления, правоохранительными органами и органами прокуратуры Российской Федерации. Например, невозможно  провести мониторинг достоверности и полноты сведений о доходах, имуществе и обязательствах имущественного характера супруга (супруги) и несовершеннолетних детей государственного служащего без их письменного согласия о предоставлении  персональных данных. Так, запросы в МИФНС, в регистрационную палату и т д. по предоставлению сведений о доходах, имуществе и обязательствах имущественного характера супруга (супруги) и несовершеннолетних детей государственного служащего не имеют правовой, законодательной основы.</a:t>
            </a:r>
          </a:p>
          <a:p>
            <a:pPr algn="just" eaLnBrk="1" hangingPunct="1">
              <a:lnSpc>
                <a:spcPct val="80000"/>
              </a:lnSpc>
            </a:pPr>
            <a:r>
              <a:rPr lang="ru-RU" sz="1400" b="1" smtClean="0"/>
              <a:t>         - недостаточная эффективность мер противодействия коррупции, дефекты  (сложность, громоздкость) правоприменительной практики. Например, за период введения в действие Федерального закона «О противодействии коррупции», ни разу не применялась практика применения ч.3 ст.12 Федерального закона от 25 декабря 2008 г. N 273-ФЗ"О противодействии коррупции".</a:t>
            </a:r>
          </a:p>
          <a:p>
            <a:pPr algn="just" eaLnBrk="1" hangingPunct="1">
              <a:lnSpc>
                <a:spcPct val="80000"/>
              </a:lnSpc>
            </a:pPr>
            <a:r>
              <a:rPr lang="ru-RU" sz="1400" b="1" smtClean="0"/>
              <a:t>          - наличие реальной опасности противоправного воздействия на заявителя и свидетелей со стороны  лица, совершившего коррупционное правонарушение, так как правовой механизм их защиты недостаточно проработан. Как расследование дел о преступлениях коррупционной направленности, так и разбирательством по иным коррупционным правонарушениям, затрудняется тем, что лица, показания которых имеют существенное значение для уголовного дела (иного коррупционного правонарушения), зачастую  проходят службу под  руководством  лиц,   привлекаемых  к  уголовной или иной ответственности, то есть находятся в зависимом положении. Между тем, ходатайства об отстранении таких лиц на время расследования уголовного дела или разбирательства по иному коррупционному правонарушению, в основном остаются без удовлетворения.</a:t>
            </a:r>
          </a:p>
        </p:txBody>
      </p:sp>
      <p:sp>
        <p:nvSpPr>
          <p:cNvPr id="26629" name="Управляющая кнопка: далее 4">
            <a:hlinkClick r:id="" action="ppaction://hlinkshowjump?jump=nextslide" highlightClick="1"/>
          </p:cNvPr>
          <p:cNvSpPr>
            <a:spLocks noChangeArrowheads="1"/>
          </p:cNvSpPr>
          <p:nvPr/>
        </p:nvSpPr>
        <p:spPr bwMode="auto">
          <a:xfrm>
            <a:off x="881063" y="928688"/>
            <a:ext cx="428625" cy="285750"/>
          </a:xfrm>
          <a:prstGeom prst="actionButtonForwardNext">
            <a:avLst/>
          </a:prstGeom>
          <a:solidFill>
            <a:schemeClr val="accent1"/>
          </a:solidFill>
          <a:ln w="9525" algn="ctr">
            <a:solidFill>
              <a:schemeClr val="tx1"/>
            </a:solidFill>
            <a:miter lim="800000"/>
            <a:headEnd/>
            <a:tailEnd/>
          </a:ln>
        </p:spPr>
        <p:txBody>
          <a:bodyPr/>
          <a:lstStyle/>
          <a:p>
            <a:endParaRPr lang="ru-RU"/>
          </a:p>
        </p:txBody>
      </p:sp>
      <p:sp>
        <p:nvSpPr>
          <p:cNvPr id="26630" name="Управляющая кнопка: далее 5">
            <a:hlinkClick r:id="" action="ppaction://hlinkshowjump?jump=nextslide" highlightClick="1"/>
          </p:cNvPr>
          <p:cNvSpPr>
            <a:spLocks noChangeArrowheads="1"/>
          </p:cNvSpPr>
          <p:nvPr/>
        </p:nvSpPr>
        <p:spPr bwMode="auto">
          <a:xfrm>
            <a:off x="809625" y="2928938"/>
            <a:ext cx="428625" cy="285750"/>
          </a:xfrm>
          <a:prstGeom prst="actionButtonForwardNext">
            <a:avLst/>
          </a:prstGeom>
          <a:solidFill>
            <a:schemeClr val="accent1"/>
          </a:solidFill>
          <a:ln w="9525" algn="ctr">
            <a:solidFill>
              <a:schemeClr val="tx1"/>
            </a:solidFill>
            <a:miter lim="800000"/>
            <a:headEnd/>
            <a:tailEnd/>
          </a:ln>
        </p:spPr>
        <p:txBody>
          <a:bodyPr/>
          <a:lstStyle/>
          <a:p>
            <a:endParaRPr lang="ru-RU"/>
          </a:p>
        </p:txBody>
      </p:sp>
      <p:sp>
        <p:nvSpPr>
          <p:cNvPr id="26631" name="Управляющая кнопка: далее 6">
            <a:hlinkClick r:id="" action="ppaction://hlinkshowjump?jump=nextslide" highlightClick="1"/>
          </p:cNvPr>
          <p:cNvSpPr>
            <a:spLocks noChangeArrowheads="1"/>
          </p:cNvSpPr>
          <p:nvPr/>
        </p:nvSpPr>
        <p:spPr bwMode="auto">
          <a:xfrm>
            <a:off x="809625" y="3929063"/>
            <a:ext cx="428625" cy="285750"/>
          </a:xfrm>
          <a:prstGeom prst="actionButtonForwardNext">
            <a:avLst/>
          </a:prstGeom>
          <a:solidFill>
            <a:schemeClr val="accent1"/>
          </a:solidFill>
          <a:ln w="9525" algn="ctr">
            <a:solidFill>
              <a:schemeClr val="tx1"/>
            </a:solidFill>
            <a:miter lim="800000"/>
            <a:headEnd/>
            <a:tailEnd/>
          </a:ln>
        </p:spPr>
        <p:txBody>
          <a:bodyPr/>
          <a:lstStyle/>
          <a:p>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Номер слайда 3"/>
          <p:cNvSpPr>
            <a:spLocks noGrp="1"/>
          </p:cNvSpPr>
          <p:nvPr>
            <p:ph type="sldNum" sz="quarter" idx="10"/>
          </p:nvPr>
        </p:nvSpPr>
        <p:spPr>
          <a:noFill/>
        </p:spPr>
        <p:txBody>
          <a:bodyPr/>
          <a:lstStyle/>
          <a:p>
            <a:fld id="{306AA3EB-BD64-4D00-AFED-2880A313B0F0}" type="slidenum">
              <a:rPr lang="en-US" smtClean="0"/>
              <a:pPr/>
              <a:t>25</a:t>
            </a:fld>
            <a:endParaRPr lang="en-US" smtClean="0"/>
          </a:p>
        </p:txBody>
      </p:sp>
      <p:sp>
        <p:nvSpPr>
          <p:cNvPr id="27651" name="Rectangle 2"/>
          <p:cNvSpPr>
            <a:spLocks noGrp="1" noChangeArrowheads="1"/>
          </p:cNvSpPr>
          <p:nvPr>
            <p:ph type="title"/>
          </p:nvPr>
        </p:nvSpPr>
        <p:spPr>
          <a:xfrm>
            <a:off x="452438" y="549275"/>
            <a:ext cx="9453562" cy="808038"/>
          </a:xfrm>
        </p:spPr>
        <p:txBody>
          <a:bodyPr/>
          <a:lstStyle/>
          <a:p>
            <a:pPr algn="ctr" eaLnBrk="1" hangingPunct="1">
              <a:defRPr/>
            </a:pPr>
            <a:r>
              <a:rPr lang="ru-RU" sz="2000" b="1" dirty="0" smtClean="0">
                <a:solidFill>
                  <a:schemeClr val="bg1"/>
                </a:solidFill>
                <a:effectLst>
                  <a:outerShdw blurRad="38100" dist="38100" dir="2700000" algn="tl">
                    <a:srgbClr val="000000">
                      <a:alpha val="43137"/>
                    </a:srgbClr>
                  </a:outerShdw>
                </a:effectLst>
              </a:rPr>
              <a:t>Положительная практика межведомственного взаимодействия по противодействию коррупции:</a:t>
            </a:r>
            <a:r>
              <a:rPr lang="ru-RU" sz="3800" dirty="0" smtClean="0">
                <a:effectLst>
                  <a:outerShdw blurRad="38100" dist="38100" dir="2700000" algn="tl">
                    <a:srgbClr val="000000">
                      <a:alpha val="43137"/>
                    </a:srgbClr>
                  </a:outerShdw>
                </a:effectLst>
              </a:rPr>
              <a:t> </a:t>
            </a:r>
          </a:p>
        </p:txBody>
      </p:sp>
      <p:sp>
        <p:nvSpPr>
          <p:cNvPr id="27652" name="Rectangle 3"/>
          <p:cNvSpPr>
            <a:spLocks noGrp="1" noChangeArrowheads="1"/>
          </p:cNvSpPr>
          <p:nvPr>
            <p:ph type="body" idx="1"/>
          </p:nvPr>
        </p:nvSpPr>
        <p:spPr>
          <a:xfrm>
            <a:off x="666750" y="1571625"/>
            <a:ext cx="8585200" cy="4535488"/>
          </a:xfrm>
        </p:spPr>
        <p:txBody>
          <a:bodyPr/>
          <a:lstStyle/>
          <a:p>
            <a:pPr algn="just" eaLnBrk="1" hangingPunct="1">
              <a:lnSpc>
                <a:spcPct val="80000"/>
              </a:lnSpc>
            </a:pPr>
            <a:r>
              <a:rPr lang="ru-RU" sz="1500" b="1" smtClean="0"/>
              <a:t>Информационно-пропагандистские мероприятия. На многих официальных сайтах  федеральных органов исполнительной власти, органах исполнительной власти субъекта Российской Федерации, органах местного самоуправления, правоохранительных органах и органах прокуратуры Российской Федерации размещена информация по антикоррупционной деятельности, где у коллег можно повзаимствовать положительную практику по повышению эффективности выполнения мероприятий по профилактике и предупреждению коррупции. Например, введение в практику личных собеседований  впервые принятых на государственную гражданскую службу по основным направлениям деятельности федеральных государственных органов   по повышению эффективности противодействия коррупции, при увольнении государственных гражданских служащих  по собственному желанию вести собеседования по антикоррупционной профилактике.</a:t>
            </a:r>
          </a:p>
          <a:p>
            <a:pPr algn="just" eaLnBrk="1" hangingPunct="1">
              <a:lnSpc>
                <a:spcPct val="80000"/>
              </a:lnSpc>
            </a:pPr>
            <a:r>
              <a:rPr lang="ru-RU" sz="1500" b="1" smtClean="0"/>
              <a:t>Взаимодействие с МИФНС, УМВД и ВУЗами страны о предоставлений сведений о соблюдении гражданином ограничений и запретов, претендующим на замещение вакантной должности государственной гражданской службы.</a:t>
            </a:r>
          </a:p>
          <a:p>
            <a:pPr algn="just" eaLnBrk="1" hangingPunct="1">
              <a:lnSpc>
                <a:spcPct val="80000"/>
              </a:lnSpc>
            </a:pPr>
            <a:r>
              <a:rPr lang="ru-RU" sz="1500" b="1" smtClean="0"/>
              <a:t>Взаимодействие с органами Прокуратуры о принятии мер прокурорского реагирования на нарушения законодательств Российской Федерации, регламентирующих антикоррупционную деятельность. </a:t>
            </a:r>
          </a:p>
        </p:txBody>
      </p:sp>
      <p:sp>
        <p:nvSpPr>
          <p:cNvPr id="27653" name="Управляющая кнопка: далее 6">
            <a:hlinkClick r:id="" action="ppaction://hlinkshowjump?jump=nextslide" highlightClick="1"/>
          </p:cNvPr>
          <p:cNvSpPr>
            <a:spLocks noChangeArrowheads="1"/>
          </p:cNvSpPr>
          <p:nvPr/>
        </p:nvSpPr>
        <p:spPr bwMode="auto">
          <a:xfrm>
            <a:off x="666750" y="1571625"/>
            <a:ext cx="428625" cy="285750"/>
          </a:xfrm>
          <a:prstGeom prst="actionButtonForwardNext">
            <a:avLst/>
          </a:prstGeom>
          <a:solidFill>
            <a:schemeClr val="accent1"/>
          </a:solidFill>
          <a:ln w="9525" algn="ctr">
            <a:solidFill>
              <a:schemeClr val="tx1"/>
            </a:solidFill>
            <a:miter lim="800000"/>
            <a:headEnd/>
            <a:tailEnd/>
          </a:ln>
        </p:spPr>
        <p:txBody>
          <a:bodyPr/>
          <a:lstStyle/>
          <a:p>
            <a:endParaRPr lang="ru-RU"/>
          </a:p>
        </p:txBody>
      </p:sp>
      <p:sp>
        <p:nvSpPr>
          <p:cNvPr id="27654" name="Управляющая кнопка: далее 6">
            <a:hlinkClick r:id="" action="ppaction://hlinkshowjump?jump=nextslide" highlightClick="1"/>
          </p:cNvPr>
          <p:cNvSpPr>
            <a:spLocks noChangeArrowheads="1"/>
          </p:cNvSpPr>
          <p:nvPr/>
        </p:nvSpPr>
        <p:spPr bwMode="auto">
          <a:xfrm>
            <a:off x="666750" y="4071938"/>
            <a:ext cx="428625" cy="285750"/>
          </a:xfrm>
          <a:prstGeom prst="actionButtonForwardNext">
            <a:avLst/>
          </a:prstGeom>
          <a:solidFill>
            <a:schemeClr val="accent1"/>
          </a:solidFill>
          <a:ln w="9525" algn="ctr">
            <a:solidFill>
              <a:schemeClr val="tx1"/>
            </a:solidFill>
            <a:miter lim="800000"/>
            <a:headEnd/>
            <a:tailEnd/>
          </a:ln>
        </p:spPr>
        <p:txBody>
          <a:bodyPr/>
          <a:lstStyle/>
          <a:p>
            <a:endParaRPr lang="ru-RU"/>
          </a:p>
        </p:txBody>
      </p:sp>
      <p:sp>
        <p:nvSpPr>
          <p:cNvPr id="27655" name="Управляющая кнопка: далее 6">
            <a:hlinkClick r:id="" action="ppaction://hlinkshowjump?jump=nextslide" highlightClick="1"/>
          </p:cNvPr>
          <p:cNvSpPr>
            <a:spLocks noChangeArrowheads="1"/>
          </p:cNvSpPr>
          <p:nvPr/>
        </p:nvSpPr>
        <p:spPr bwMode="auto">
          <a:xfrm>
            <a:off x="666750" y="4786313"/>
            <a:ext cx="428625" cy="285750"/>
          </a:xfrm>
          <a:prstGeom prst="actionButtonForwardNext">
            <a:avLst/>
          </a:prstGeom>
          <a:solidFill>
            <a:schemeClr val="accent1"/>
          </a:solidFill>
          <a:ln w="9525" algn="ctr">
            <a:solidFill>
              <a:schemeClr val="tx1"/>
            </a:solidFill>
            <a:miter lim="800000"/>
            <a:headEnd/>
            <a:tailEnd/>
          </a:ln>
        </p:spPr>
        <p:txBody>
          <a:bodyPr/>
          <a:lstStyle/>
          <a:p>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Номер слайда 3"/>
          <p:cNvSpPr>
            <a:spLocks noGrp="1"/>
          </p:cNvSpPr>
          <p:nvPr>
            <p:ph type="sldNum" sz="quarter" idx="10"/>
          </p:nvPr>
        </p:nvSpPr>
        <p:spPr>
          <a:noFill/>
        </p:spPr>
        <p:txBody>
          <a:bodyPr/>
          <a:lstStyle/>
          <a:p>
            <a:fld id="{3EA916FA-9646-413C-A647-4EDCCE55C3F1}" type="slidenum">
              <a:rPr lang="en-US" smtClean="0"/>
              <a:pPr/>
              <a:t>26</a:t>
            </a:fld>
            <a:endParaRPr lang="en-US" smtClean="0"/>
          </a:p>
        </p:txBody>
      </p:sp>
      <p:sp>
        <p:nvSpPr>
          <p:cNvPr id="28675" name="Rectangle 2"/>
          <p:cNvSpPr>
            <a:spLocks noGrp="1" noChangeArrowheads="1"/>
          </p:cNvSpPr>
          <p:nvPr>
            <p:ph type="title"/>
          </p:nvPr>
        </p:nvSpPr>
        <p:spPr>
          <a:xfrm>
            <a:off x="920750" y="476250"/>
            <a:ext cx="7924800" cy="609600"/>
          </a:xfrm>
        </p:spPr>
        <p:txBody>
          <a:bodyPr/>
          <a:lstStyle/>
          <a:p>
            <a:pPr algn="ctr" eaLnBrk="1" hangingPunct="1">
              <a:defRPr/>
            </a:pPr>
            <a:r>
              <a:rPr lang="ru-RU" sz="2000" b="1" dirty="0" smtClean="0">
                <a:solidFill>
                  <a:schemeClr val="bg1"/>
                </a:solidFill>
                <a:effectLst>
                  <a:outerShdw blurRad="38100" dist="38100" dir="2700000" algn="tl">
                    <a:srgbClr val="000000">
                      <a:alpha val="43137"/>
                    </a:srgbClr>
                  </a:outerShdw>
                </a:effectLst>
              </a:rPr>
              <a:t>Деятельность ответственного лица по профилактике коррупционных и иных правонарушений</a:t>
            </a:r>
            <a:r>
              <a:rPr lang="ru-RU" sz="2000" dirty="0" smtClean="0">
                <a:solidFill>
                  <a:schemeClr val="bg1"/>
                </a:solidFill>
              </a:rPr>
              <a:t> </a:t>
            </a:r>
            <a:r>
              <a:rPr lang="ru-RU" sz="3800" dirty="0" smtClean="0"/>
              <a:t> </a:t>
            </a:r>
          </a:p>
        </p:txBody>
      </p:sp>
      <p:sp>
        <p:nvSpPr>
          <p:cNvPr id="28676" name="Rectangle 3"/>
          <p:cNvSpPr>
            <a:spLocks noGrp="1" noChangeArrowheads="1"/>
          </p:cNvSpPr>
          <p:nvPr>
            <p:ph type="body" idx="1"/>
          </p:nvPr>
        </p:nvSpPr>
        <p:spPr>
          <a:xfrm>
            <a:off x="660400" y="1341438"/>
            <a:ext cx="8901113" cy="4895850"/>
          </a:xfrm>
        </p:spPr>
        <p:txBody>
          <a:bodyPr/>
          <a:lstStyle/>
          <a:p>
            <a:pPr algn="just" eaLnBrk="1" hangingPunct="1">
              <a:lnSpc>
                <a:spcPct val="80000"/>
              </a:lnSpc>
              <a:defRPr/>
            </a:pPr>
            <a:r>
              <a:rPr lang="ru-RU" sz="1500" b="1" dirty="0" smtClean="0"/>
              <a:t>        Проверка соблюдения сотрудниками Управления ограничений, установленных ст. 16 Федерального закона от 27 июля 2004 года № 79-ФЗ «О государственной гражданской службе Российской Федерации», осуществляется в соответствии с Положением о проверке достоверности и полноты сведений, представляемых гражданами, претендующими на замещение должностей федеральной государственной службы, и федеральными государственными служащими, и соблюдения федеральными государственными служащими требований к служебному поведению, утвержденного Указом Президента РФ от 21.09.2009 № 1065. По итогам предоставленной информации от правоохранительных, налоговых, судебных и иных государственных органов, не поступала. В связи, с чем проверка достоверности и полноты сведений, представляемых гражданами, претендующими на замещение должностей федеральной государственной гражданской службы и государственных гражданских служащих Управления, и соблюдения  государственными гражданскими служащими Управления требований к служебному поведению  за период </a:t>
            </a:r>
            <a:r>
              <a:rPr lang="ru-RU" sz="1500" b="1" dirty="0" smtClean="0">
                <a:solidFill>
                  <a:schemeClr val="bg2"/>
                </a:solidFill>
                <a:effectLst>
                  <a:outerShdw blurRad="38100" dist="38100" dir="2700000" algn="tl">
                    <a:srgbClr val="000000">
                      <a:alpha val="43137"/>
                    </a:srgbClr>
                  </a:outerShdw>
                </a:effectLst>
              </a:rPr>
              <a:t>2010-2011гг</a:t>
            </a:r>
            <a:r>
              <a:rPr lang="ru-RU" sz="1500" b="1" dirty="0" smtClean="0"/>
              <a:t>., не проводилась.</a:t>
            </a:r>
          </a:p>
          <a:p>
            <a:pPr algn="just" eaLnBrk="1" hangingPunct="1">
              <a:lnSpc>
                <a:spcPct val="80000"/>
              </a:lnSpc>
              <a:defRPr/>
            </a:pPr>
            <a:r>
              <a:rPr lang="ru-RU" sz="1500" b="1" dirty="0" smtClean="0"/>
              <a:t>       Тем не менее, во исполнение ст. 16 и 44 Федерального закона от 27.07.2004 № 79-ФЗ «О государственной гражданской службе Российской Федерации» и Указа Президента РФ от 21.09.2009 № 1065 п.17 Положения при проведении конкурса на замещение вакантных должностей федеральной государственной гражданской службы и на включение в кадровый резерв для замещение должностей федеральной государственной гражданской службы достоверность представленных гражданами сведений проверяется путём направления запросов в информационный центр УВД по Ямало-Ненецкому автономному округу  и МИФМС № 1  по ЯНАО.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3"/>
          <p:cNvSpPr>
            <a:spLocks noGrp="1"/>
          </p:cNvSpPr>
          <p:nvPr>
            <p:ph type="sldNum" sz="quarter" idx="10"/>
          </p:nvPr>
        </p:nvSpPr>
        <p:spPr>
          <a:noFill/>
        </p:spPr>
        <p:txBody>
          <a:bodyPr/>
          <a:lstStyle/>
          <a:p>
            <a:fld id="{509A4377-B642-4D0A-9679-F36B20EE793B}" type="slidenum">
              <a:rPr lang="en-US" smtClean="0"/>
              <a:pPr/>
              <a:t>27</a:t>
            </a:fld>
            <a:endParaRPr lang="en-US" smtClean="0"/>
          </a:p>
        </p:txBody>
      </p:sp>
      <p:sp>
        <p:nvSpPr>
          <p:cNvPr id="29699" name="Rectangle 2"/>
          <p:cNvSpPr>
            <a:spLocks noGrp="1" noChangeArrowheads="1"/>
          </p:cNvSpPr>
          <p:nvPr>
            <p:ph type="title"/>
          </p:nvPr>
        </p:nvSpPr>
        <p:spPr>
          <a:xfrm>
            <a:off x="273050" y="404813"/>
            <a:ext cx="9145588" cy="738187"/>
          </a:xfrm>
        </p:spPr>
        <p:txBody>
          <a:bodyPr/>
          <a:lstStyle/>
          <a:p>
            <a:pPr algn="ctr" eaLnBrk="1" hangingPunct="1">
              <a:defRPr/>
            </a:pPr>
            <a:r>
              <a:rPr lang="ru-RU" sz="1400" b="1" dirty="0" smtClean="0">
                <a:solidFill>
                  <a:srgbClr val="104F05"/>
                </a:solidFill>
              </a:rPr>
              <a:t/>
            </a:r>
            <a:br>
              <a:rPr lang="ru-RU" sz="1400" b="1" dirty="0" smtClean="0">
                <a:solidFill>
                  <a:srgbClr val="104F05"/>
                </a:solidFill>
              </a:rPr>
            </a:br>
            <a:r>
              <a:rPr lang="ru-RU" sz="1400" b="1" dirty="0" smtClean="0">
                <a:solidFill>
                  <a:srgbClr val="104F05"/>
                </a:solidFill>
              </a:rPr>
              <a:t/>
            </a:r>
            <a:br>
              <a:rPr lang="ru-RU" sz="1400" b="1" dirty="0" smtClean="0">
                <a:solidFill>
                  <a:srgbClr val="104F05"/>
                </a:solidFill>
              </a:rPr>
            </a:br>
            <a:r>
              <a:rPr lang="ru-RU" sz="1400" b="1" dirty="0" smtClean="0">
                <a:solidFill>
                  <a:srgbClr val="104F05"/>
                </a:solidFill>
                <a:effectLst>
                  <a:outerShdw blurRad="38100" dist="38100" dir="2700000" algn="tl">
                    <a:srgbClr val="000000">
                      <a:alpha val="43137"/>
                    </a:srgbClr>
                  </a:outerShdw>
                </a:effectLst>
              </a:rPr>
              <a:t>Проведение оперативно-розыскных мероприятий по проверке достоверности сведений, представленных гражданами, претендующими на замещение должностей государственной гражданской службы:</a:t>
            </a:r>
            <a:r>
              <a:rPr lang="ru-RU" sz="3800" b="1" dirty="0" smtClean="0">
                <a:effectLst>
                  <a:outerShdw blurRad="38100" dist="38100" dir="2700000" algn="tl">
                    <a:srgbClr val="000000">
                      <a:alpha val="43137"/>
                    </a:srgbClr>
                  </a:outerShdw>
                </a:effectLst>
              </a:rPr>
              <a:t> </a:t>
            </a:r>
          </a:p>
        </p:txBody>
      </p:sp>
      <p:sp>
        <p:nvSpPr>
          <p:cNvPr id="29700" name="Rectangle 3"/>
          <p:cNvSpPr>
            <a:spLocks noGrp="1" noChangeArrowheads="1"/>
          </p:cNvSpPr>
          <p:nvPr>
            <p:ph type="body" idx="1"/>
          </p:nvPr>
        </p:nvSpPr>
        <p:spPr>
          <a:xfrm>
            <a:off x="273050" y="1357313"/>
            <a:ext cx="9632950" cy="4873625"/>
          </a:xfrm>
        </p:spPr>
        <p:txBody>
          <a:bodyPr/>
          <a:lstStyle/>
          <a:p>
            <a:pPr algn="just" eaLnBrk="1" hangingPunct="1">
              <a:defRPr/>
            </a:pPr>
            <a:r>
              <a:rPr lang="ru-RU" sz="1200" b="1" dirty="0" smtClean="0"/>
              <a:t>- правоохранительные органы о наличии/отсутствии фактов привлечения к административной ответственности и наличии /отсутствии судимости в 2010г.- </a:t>
            </a:r>
            <a:r>
              <a:rPr lang="ru-RU" sz="1200" b="1" dirty="0" smtClean="0">
                <a:solidFill>
                  <a:schemeClr val="bg2"/>
                </a:solidFill>
                <a:effectLst>
                  <a:outerShdw blurRad="38100" dist="38100" dir="2700000" algn="tl">
                    <a:srgbClr val="000000">
                      <a:alpha val="43137"/>
                    </a:srgbClr>
                  </a:outerShdw>
                </a:effectLst>
              </a:rPr>
              <a:t>7</a:t>
            </a:r>
            <a:r>
              <a:rPr lang="ru-RU" sz="1200" b="1" dirty="0" smtClean="0"/>
              <a:t>, в 2011 году- </a:t>
            </a:r>
            <a:r>
              <a:rPr lang="ru-RU" sz="1200" b="1" dirty="0" smtClean="0">
                <a:solidFill>
                  <a:schemeClr val="bg2"/>
                </a:solidFill>
                <a:effectLst>
                  <a:outerShdw blurRad="38100" dist="38100" dir="2700000" algn="tl">
                    <a:srgbClr val="000000">
                      <a:alpha val="43137"/>
                    </a:srgbClr>
                  </a:outerShdw>
                </a:effectLst>
              </a:rPr>
              <a:t>3</a:t>
            </a:r>
            <a:r>
              <a:rPr lang="ru-RU" sz="1200" b="1" dirty="0" smtClean="0"/>
              <a:t>;</a:t>
            </a:r>
          </a:p>
          <a:p>
            <a:pPr algn="just" eaLnBrk="1" hangingPunct="1">
              <a:defRPr/>
            </a:pPr>
            <a:r>
              <a:rPr lang="ru-RU" sz="1200" b="1" dirty="0" smtClean="0"/>
              <a:t>- налоговые органы о соблюдении гражданином ограничений и запретов, установленных федеральным законодательством государственной гражданской службе в 2010г.- </a:t>
            </a:r>
            <a:r>
              <a:rPr lang="ru-RU" sz="1200" b="1" dirty="0" smtClean="0">
                <a:solidFill>
                  <a:schemeClr val="bg2"/>
                </a:solidFill>
                <a:effectLst>
                  <a:outerShdw blurRad="38100" dist="38100" dir="2700000" algn="tl">
                    <a:srgbClr val="000000">
                      <a:alpha val="43137"/>
                    </a:srgbClr>
                  </a:outerShdw>
                </a:effectLst>
              </a:rPr>
              <a:t>7</a:t>
            </a:r>
            <a:r>
              <a:rPr lang="ru-RU" sz="1200" b="1" dirty="0" smtClean="0"/>
              <a:t>, в 2011 году- </a:t>
            </a:r>
            <a:r>
              <a:rPr lang="ru-RU" sz="1200" b="1" dirty="0" smtClean="0">
                <a:solidFill>
                  <a:schemeClr val="bg2"/>
                </a:solidFill>
                <a:effectLst>
                  <a:outerShdw blurRad="38100" dist="38100" dir="2700000" algn="tl">
                    <a:srgbClr val="000000">
                      <a:alpha val="43137"/>
                    </a:srgbClr>
                  </a:outerShdw>
                </a:effectLst>
              </a:rPr>
              <a:t>3</a:t>
            </a:r>
            <a:r>
              <a:rPr lang="ru-RU" sz="1200" b="1" dirty="0" smtClean="0"/>
              <a:t>;</a:t>
            </a:r>
          </a:p>
          <a:p>
            <a:pPr algn="just" eaLnBrk="1" hangingPunct="1">
              <a:defRPr/>
            </a:pPr>
            <a:r>
              <a:rPr lang="ru-RU" sz="1200" b="1" dirty="0" smtClean="0"/>
              <a:t>-   ВУЗЫ страны  о достоверности факта получения диплома о высшем профессиональном образовании в 2010г.-</a:t>
            </a:r>
            <a:r>
              <a:rPr lang="ru-RU" sz="1200" b="1" dirty="0" smtClean="0">
                <a:solidFill>
                  <a:schemeClr val="bg2"/>
                </a:solidFill>
                <a:effectLst>
                  <a:outerShdw blurRad="38100" dist="38100" dir="2700000" algn="tl">
                    <a:srgbClr val="000000">
                      <a:alpha val="43137"/>
                    </a:srgbClr>
                  </a:outerShdw>
                </a:effectLst>
              </a:rPr>
              <a:t> 7</a:t>
            </a:r>
            <a:r>
              <a:rPr lang="ru-RU" sz="1200" b="1" dirty="0" smtClean="0"/>
              <a:t>, в 2011 году- </a:t>
            </a:r>
            <a:r>
              <a:rPr lang="ru-RU" sz="1200" b="1" dirty="0" smtClean="0">
                <a:solidFill>
                  <a:schemeClr val="bg2"/>
                </a:solidFill>
                <a:effectLst>
                  <a:outerShdw blurRad="38100" dist="38100" dir="2700000" algn="tl">
                    <a:srgbClr val="000000">
                      <a:alpha val="43137"/>
                    </a:srgbClr>
                  </a:outerShdw>
                </a:effectLst>
              </a:rPr>
              <a:t>3</a:t>
            </a:r>
            <a:r>
              <a:rPr lang="ru-RU" sz="1200" b="1" dirty="0" smtClean="0"/>
              <a:t>;</a:t>
            </a:r>
          </a:p>
          <a:p>
            <a:pPr algn="just" eaLnBrk="1" hangingPunct="1">
              <a:defRPr/>
            </a:pPr>
            <a:r>
              <a:rPr lang="ru-RU" sz="1200" b="1" dirty="0" smtClean="0"/>
              <a:t>По результатам указанных проверочных мероприятий </a:t>
            </a:r>
            <a:r>
              <a:rPr lang="ru-RU" sz="1200" b="1" i="1" dirty="0" smtClean="0">
                <a:solidFill>
                  <a:schemeClr val="bg2"/>
                </a:solidFill>
                <a:effectLst>
                  <a:outerShdw blurRad="38100" dist="38100" dir="2700000" algn="tl">
                    <a:srgbClr val="000000">
                      <a:alpha val="43137"/>
                    </a:srgbClr>
                  </a:outerShdw>
                </a:effectLst>
              </a:rPr>
              <a:t>не выявлены факты</a:t>
            </a:r>
            <a:r>
              <a:rPr lang="ru-RU" sz="1200" b="1" dirty="0" smtClean="0"/>
              <a:t>, по которым могли бы возникнуть основания для отказа кандидатам в приеме на государственную гражданскую службу. </a:t>
            </a:r>
          </a:p>
          <a:p>
            <a:pPr algn="just" eaLnBrk="1" hangingPunct="1">
              <a:defRPr/>
            </a:pPr>
            <a:r>
              <a:rPr lang="ru-RU" sz="1200" b="1" dirty="0" smtClean="0"/>
              <a:t>          С целью реализации мер, направленных на снижение риска от коррупционных действий и внедрения механизмов дополнительного внутреннего контроля деятельности гражданских служащих Ямало-Ненецкого УФАС России, приказом ФАС России от 15.07.2010 № 403 утвержден Перечень должностей федеральной государственной службы, при назначении на которые граждане и при замещении которых федеральные государственные гражданские служащие ФАС России обязаны представлять сведения о своих доходах, об имуществе и обязательствах имущественного характера, а также сведения о доходах, об имуществе и обязательствах имущественного характера своих супруги (супруга) и несовершеннолетних детей. Представление гражданскими служащими сведений о своих доходах, об имуществе и обязательствах имущественного характера, а также сведений о доходах, об имуществе и обязательствах имущественного характера своих супруги (супруга) и несовершеннолетних детей (далее – сведения) и результаты проверки достоверности и полноты представленных сведений:</a:t>
            </a:r>
          </a:p>
          <a:p>
            <a:pPr algn="just" eaLnBrk="1" hangingPunct="1">
              <a:defRPr/>
            </a:pPr>
            <a:r>
              <a:rPr lang="ru-RU" sz="1200" b="1" dirty="0" smtClean="0"/>
              <a:t>- количество гражданских служащих, которые должны представлять сведения в 2010г.- </a:t>
            </a:r>
            <a:r>
              <a:rPr lang="ru-RU" sz="1200" b="1" dirty="0" smtClean="0">
                <a:solidFill>
                  <a:schemeClr val="bg2"/>
                </a:solidFill>
                <a:effectLst>
                  <a:outerShdw blurRad="38100" dist="38100" dir="2700000" algn="tl">
                    <a:srgbClr val="000000">
                      <a:alpha val="43137"/>
                    </a:srgbClr>
                  </a:outerShdw>
                </a:effectLst>
              </a:rPr>
              <a:t>16</a:t>
            </a:r>
            <a:r>
              <a:rPr lang="ru-RU" sz="1200" b="1" dirty="0" smtClean="0"/>
              <a:t>, количество гражданских служащих  представивших сведения в 2010 году- </a:t>
            </a:r>
            <a:r>
              <a:rPr lang="ru-RU" sz="1200" b="1" dirty="0" smtClean="0">
                <a:solidFill>
                  <a:schemeClr val="bg2"/>
                </a:solidFill>
                <a:effectLst>
                  <a:outerShdw blurRad="38100" dist="38100" dir="2700000" algn="tl">
                    <a:srgbClr val="000000">
                      <a:alpha val="43137"/>
                    </a:srgbClr>
                  </a:outerShdw>
                </a:effectLst>
              </a:rPr>
              <a:t>16</a:t>
            </a:r>
            <a:r>
              <a:rPr lang="ru-RU" sz="1200" b="1" dirty="0" smtClean="0"/>
              <a:t>;</a:t>
            </a:r>
          </a:p>
          <a:p>
            <a:pPr algn="just" eaLnBrk="1" hangingPunct="1">
              <a:defRPr/>
            </a:pPr>
            <a:r>
              <a:rPr lang="ru-RU" sz="1200" b="1" dirty="0" smtClean="0"/>
              <a:t>- количество членов семей, на которых государственные гражданские служащие обязаны представлять сведения об их доходах в 2010г.- </a:t>
            </a:r>
            <a:r>
              <a:rPr lang="ru-RU" sz="1200" b="1" dirty="0" smtClean="0">
                <a:solidFill>
                  <a:schemeClr val="bg2"/>
                </a:solidFill>
                <a:effectLst>
                  <a:outerShdw blurRad="38100" dist="38100" dir="2700000" algn="tl">
                    <a:srgbClr val="000000">
                      <a:alpha val="43137"/>
                    </a:srgbClr>
                  </a:outerShdw>
                </a:effectLst>
              </a:rPr>
              <a:t>24; </a:t>
            </a:r>
            <a:r>
              <a:rPr lang="ru-RU" sz="1200" b="1" dirty="0" smtClean="0"/>
              <a:t>количество членов семей, на которых служащие представили сведения об их доходах за текущий период 2010г- </a:t>
            </a:r>
            <a:r>
              <a:rPr lang="ru-RU" sz="1200" b="1" dirty="0" smtClean="0">
                <a:solidFill>
                  <a:schemeClr val="bg2"/>
                </a:solidFill>
                <a:effectLst>
                  <a:outerShdw blurRad="38100" dist="38100" dir="2700000" algn="tl">
                    <a:srgbClr val="000000">
                      <a:alpha val="43137"/>
                    </a:srgbClr>
                  </a:outerShdw>
                </a:effectLst>
              </a:rPr>
              <a:t>24</a:t>
            </a:r>
            <a:r>
              <a:rPr lang="ru-RU" sz="1200" b="1" dirty="0" smtClean="0"/>
              <a:t>. По результатам проверки в Едином государственном реестре юридических лиц и Едином государственном реестре индивидуальных предпринимателей фактов участия государственных гражданских служащих Ямало-Ненецкого УФАС России в коммерческой деятельности  </a:t>
            </a:r>
            <a:r>
              <a:rPr lang="ru-RU" sz="1200" b="1" dirty="0" smtClean="0">
                <a:solidFill>
                  <a:schemeClr val="bg2"/>
                </a:solidFill>
                <a:effectLst>
                  <a:outerShdw blurRad="38100" dist="38100" dir="2700000" algn="tl">
                    <a:srgbClr val="000000">
                      <a:alpha val="43137"/>
                    </a:srgbClr>
                  </a:outerShdw>
                </a:effectLst>
              </a:rPr>
              <a:t>не выявлено .</a:t>
            </a:r>
          </a:p>
          <a:p>
            <a:pPr algn="just" eaLnBrk="1" hangingPunct="1">
              <a:defRPr/>
            </a:pPr>
            <a:endParaRPr lang="ru-RU" sz="1200" b="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3"/>
          <p:cNvSpPr>
            <a:spLocks noGrp="1"/>
          </p:cNvSpPr>
          <p:nvPr>
            <p:ph type="sldNum" sz="quarter" idx="10"/>
          </p:nvPr>
        </p:nvSpPr>
        <p:spPr>
          <a:noFill/>
        </p:spPr>
        <p:txBody>
          <a:bodyPr/>
          <a:lstStyle/>
          <a:p>
            <a:fld id="{8699B9BE-2531-4189-8B4E-5084C5D48A87}" type="slidenum">
              <a:rPr lang="en-US" smtClean="0"/>
              <a:pPr/>
              <a:t>28</a:t>
            </a:fld>
            <a:endParaRPr lang="en-US" smtClean="0"/>
          </a:p>
        </p:txBody>
      </p:sp>
      <p:sp>
        <p:nvSpPr>
          <p:cNvPr id="30723" name="Rectangle 3"/>
          <p:cNvSpPr>
            <a:spLocks noGrp="1" noChangeArrowheads="1"/>
          </p:cNvSpPr>
          <p:nvPr>
            <p:ph type="body" idx="1"/>
          </p:nvPr>
        </p:nvSpPr>
        <p:spPr>
          <a:xfrm>
            <a:off x="415925" y="549275"/>
            <a:ext cx="9217025" cy="5470525"/>
          </a:xfrm>
        </p:spPr>
        <p:txBody>
          <a:bodyPr/>
          <a:lstStyle/>
          <a:p>
            <a:pPr algn="ctr" eaLnBrk="1" hangingPunct="1">
              <a:buFontTx/>
              <a:buNone/>
              <a:defRPr/>
            </a:pPr>
            <a:r>
              <a:rPr lang="ru-RU" sz="1600" b="1" dirty="0" smtClean="0">
                <a:solidFill>
                  <a:schemeClr val="bg1"/>
                </a:solidFill>
                <a:effectLst>
                  <a:outerShdw blurRad="38100" dist="38100" dir="2700000" algn="tl">
                    <a:srgbClr val="000000">
                      <a:alpha val="43137"/>
                    </a:srgbClr>
                  </a:outerShdw>
                </a:effectLst>
              </a:rPr>
              <a:t>Открытый доступ организаций и граждан к информации о деятельности Управления обеспечивается посредством ее размещения на официальном Интернет-сайте </a:t>
            </a:r>
            <a:r>
              <a:rPr lang="en-US" sz="1600" b="1" dirty="0" smtClean="0">
                <a:solidFill>
                  <a:schemeClr val="bg1"/>
                </a:solidFill>
                <a:effectLst>
                  <a:outerShdw blurRad="38100" dist="38100" dir="2700000" algn="tl">
                    <a:srgbClr val="000000">
                      <a:alpha val="43137"/>
                    </a:srgbClr>
                  </a:outerShdw>
                </a:effectLst>
                <a:hlinkClick r:id="rId2"/>
              </a:rPr>
              <a:t>www</a:t>
            </a:r>
            <a:r>
              <a:rPr lang="ru-RU" sz="1600" b="1" dirty="0" smtClean="0">
                <a:solidFill>
                  <a:schemeClr val="bg1"/>
                </a:solidFill>
                <a:effectLst>
                  <a:outerShdw blurRad="38100" dist="38100" dir="2700000" algn="tl">
                    <a:srgbClr val="000000">
                      <a:alpha val="43137"/>
                    </a:srgbClr>
                  </a:outerShdw>
                </a:effectLst>
                <a:hlinkClick r:id="rId2"/>
              </a:rPr>
              <a:t>.</a:t>
            </a:r>
            <a:r>
              <a:rPr lang="en-US" sz="1600" b="1" dirty="0" err="1" smtClean="0">
                <a:solidFill>
                  <a:schemeClr val="bg1"/>
                </a:solidFill>
                <a:effectLst>
                  <a:outerShdw blurRad="38100" dist="38100" dir="2700000" algn="tl">
                    <a:srgbClr val="000000">
                      <a:alpha val="43137"/>
                    </a:srgbClr>
                  </a:outerShdw>
                </a:effectLst>
                <a:hlinkClick r:id="rId2"/>
              </a:rPr>
              <a:t>yamal</a:t>
            </a:r>
            <a:r>
              <a:rPr lang="ru-RU" sz="1600" b="1" dirty="0" smtClean="0">
                <a:solidFill>
                  <a:schemeClr val="bg1"/>
                </a:solidFill>
                <a:effectLst>
                  <a:outerShdw blurRad="38100" dist="38100" dir="2700000" algn="tl">
                    <a:srgbClr val="000000">
                      <a:alpha val="43137"/>
                    </a:srgbClr>
                  </a:outerShdw>
                </a:effectLst>
                <a:hlinkClick r:id="rId2"/>
              </a:rPr>
              <a:t>.</a:t>
            </a:r>
            <a:r>
              <a:rPr lang="en-US" sz="1600" b="1" dirty="0" err="1" smtClean="0">
                <a:solidFill>
                  <a:schemeClr val="bg1"/>
                </a:solidFill>
                <a:effectLst>
                  <a:outerShdw blurRad="38100" dist="38100" dir="2700000" algn="tl">
                    <a:srgbClr val="000000">
                      <a:alpha val="43137"/>
                    </a:srgbClr>
                  </a:outerShdw>
                </a:effectLst>
                <a:hlinkClick r:id="rId2"/>
              </a:rPr>
              <a:t>fas</a:t>
            </a:r>
            <a:r>
              <a:rPr lang="ru-RU" sz="1600" b="1" dirty="0" smtClean="0">
                <a:solidFill>
                  <a:schemeClr val="bg1"/>
                </a:solidFill>
                <a:effectLst>
                  <a:outerShdw blurRad="38100" dist="38100" dir="2700000" algn="tl">
                    <a:srgbClr val="000000">
                      <a:alpha val="43137"/>
                    </a:srgbClr>
                  </a:outerShdw>
                </a:effectLst>
                <a:hlinkClick r:id="rId2"/>
              </a:rPr>
              <a:t>.</a:t>
            </a:r>
            <a:r>
              <a:rPr lang="en-US" sz="1600" b="1" dirty="0" err="1" smtClean="0">
                <a:solidFill>
                  <a:schemeClr val="bg1"/>
                </a:solidFill>
                <a:effectLst>
                  <a:outerShdw blurRad="38100" dist="38100" dir="2700000" algn="tl">
                    <a:srgbClr val="000000">
                      <a:alpha val="43137"/>
                    </a:srgbClr>
                  </a:outerShdw>
                </a:effectLst>
                <a:hlinkClick r:id="rId2"/>
              </a:rPr>
              <a:t>gov</a:t>
            </a:r>
            <a:r>
              <a:rPr lang="ru-RU" sz="1600" b="1" dirty="0" smtClean="0">
                <a:solidFill>
                  <a:schemeClr val="bg1"/>
                </a:solidFill>
                <a:effectLst>
                  <a:outerShdw blurRad="38100" dist="38100" dir="2700000" algn="tl">
                    <a:srgbClr val="000000">
                      <a:alpha val="43137"/>
                    </a:srgbClr>
                  </a:outerShdw>
                </a:effectLst>
                <a:hlinkClick r:id="rId2"/>
              </a:rPr>
              <a:t>.</a:t>
            </a:r>
            <a:r>
              <a:rPr lang="en-US" sz="1600" b="1" dirty="0" err="1" smtClean="0">
                <a:solidFill>
                  <a:schemeClr val="bg1"/>
                </a:solidFill>
                <a:effectLst>
                  <a:outerShdw blurRad="38100" dist="38100" dir="2700000" algn="tl">
                    <a:srgbClr val="000000">
                      <a:alpha val="43137"/>
                    </a:srgbClr>
                  </a:outerShdw>
                </a:effectLst>
                <a:hlinkClick r:id="rId2"/>
              </a:rPr>
              <a:t>ru</a:t>
            </a:r>
            <a:r>
              <a:rPr lang="ru-RU" sz="1600" b="1" dirty="0" smtClean="0">
                <a:solidFill>
                  <a:schemeClr val="bg1"/>
                </a:solidFill>
                <a:effectLst>
                  <a:outerShdw blurRad="38100" dist="38100" dir="2700000" algn="tl">
                    <a:srgbClr val="000000">
                      <a:alpha val="43137"/>
                    </a:srgbClr>
                  </a:outerShdw>
                </a:effectLst>
              </a:rPr>
              <a:t>. Граждане и организации могут беспрепятственно сообщать на сайт Управления об имевших место коррупционных проявлениях государственных гражданских служащих, с возможностью обратной связи.</a:t>
            </a:r>
            <a:r>
              <a:rPr lang="ru-RU" sz="1600" b="1" dirty="0" smtClean="0">
                <a:effectLst>
                  <a:outerShdw blurRad="38100" dist="38100" dir="2700000" algn="tl">
                    <a:srgbClr val="000000">
                      <a:alpha val="43137"/>
                    </a:srgbClr>
                  </a:outerShdw>
                </a:effectLst>
              </a:rPr>
              <a:t> </a:t>
            </a:r>
          </a:p>
          <a:p>
            <a:pPr algn="ctr" eaLnBrk="1" hangingPunct="1">
              <a:buFontTx/>
              <a:buNone/>
              <a:defRPr/>
            </a:pPr>
            <a:r>
              <a:rPr lang="ru-RU" sz="1400" b="1" dirty="0" smtClean="0"/>
              <a:t>Количество поступивших обращений о коррупционных правонарушениях, совершенных служащими в отчетном периоде за </a:t>
            </a:r>
            <a:r>
              <a:rPr lang="ru-RU" sz="1400" b="1" dirty="0" smtClean="0">
                <a:solidFill>
                  <a:schemeClr val="bg2"/>
                </a:solidFill>
                <a:effectLst>
                  <a:outerShdw blurRad="38100" dist="38100" dir="2700000" algn="tl">
                    <a:srgbClr val="000000">
                      <a:alpha val="43137"/>
                    </a:srgbClr>
                  </a:outerShdw>
                </a:effectLst>
              </a:rPr>
              <a:t>2010-2011г.г.- 0</a:t>
            </a:r>
            <a:r>
              <a:rPr lang="ru-RU" sz="1400" b="1" dirty="0" smtClean="0"/>
              <a:t>; количество служащих, привлеченных к дисциплинарной ответственности по результатам рассмотрения обращений за </a:t>
            </a:r>
            <a:r>
              <a:rPr lang="ru-RU" sz="1400" b="1" dirty="0" smtClean="0">
                <a:solidFill>
                  <a:schemeClr val="bg2"/>
                </a:solidFill>
                <a:effectLst>
                  <a:outerShdw blurRad="38100" dist="38100" dir="2700000" algn="tl">
                    <a:srgbClr val="000000">
                      <a:alpha val="43137"/>
                    </a:srgbClr>
                  </a:outerShdw>
                </a:effectLst>
              </a:rPr>
              <a:t>2010-2011г.г.-0 .</a:t>
            </a:r>
          </a:p>
          <a:p>
            <a:pPr algn="ctr" eaLnBrk="1" hangingPunct="1">
              <a:buFontTx/>
              <a:buNone/>
              <a:defRPr/>
            </a:pPr>
            <a:r>
              <a:rPr lang="ru-RU" sz="1600" b="1" dirty="0" smtClean="0">
                <a:solidFill>
                  <a:schemeClr val="bg1"/>
                </a:solidFill>
                <a:effectLst>
                  <a:outerShdw blurRad="38100" dist="38100" dir="2700000" algn="tl">
                    <a:srgbClr val="000000">
                      <a:alpha val="43137"/>
                    </a:srgbClr>
                  </a:outerShdw>
                </a:effectLst>
              </a:rPr>
              <a:t>Количество уведомлений о фактах обращений в целях склонения государственного гражданского служащего к совершению коррупционных   правонарушений (далее – уведомления)</a:t>
            </a:r>
            <a:r>
              <a:rPr lang="ru-RU" sz="1400" b="1" dirty="0" smtClean="0">
                <a:solidFill>
                  <a:schemeClr val="bg1"/>
                </a:solidFill>
                <a:effectLst>
                  <a:outerShdw blurRad="38100" dist="38100" dir="2700000" algn="tl">
                    <a:srgbClr val="000000">
                      <a:alpha val="43137"/>
                    </a:srgbClr>
                  </a:outerShdw>
                </a:effectLst>
              </a:rPr>
              <a:t> </a:t>
            </a:r>
          </a:p>
          <a:p>
            <a:pPr algn="ctr" eaLnBrk="1" hangingPunct="1">
              <a:buFontTx/>
              <a:buNone/>
              <a:defRPr/>
            </a:pPr>
            <a:r>
              <a:rPr lang="ru-RU" sz="1600" b="1" dirty="0" smtClean="0"/>
              <a:t>В </a:t>
            </a:r>
            <a:r>
              <a:rPr lang="ru-RU" sz="1400" b="1" dirty="0" smtClean="0"/>
              <a:t>соответствии с Приказом ФАС России от 19.05.2010г. № 255  «О порядке уведомления федеральными государственными гражданскими служащими Федеральной антимонопольной службы руководителя ФАС  России (руководителя территориального органа ФАС России) о фактах обращения  каких-либо лиц в целях склонения к совершению коррупционных правонарушений, организации проверок этих сведений и регистрации уведомлений» в Управлении организовано рассмотрение уведомлений федеральными государственными гражданскими служащими Ямало-Ненецкого УФАС России о фактах обращения в целях склонения их к совершению коррупционных правонарушений. За период </a:t>
            </a:r>
            <a:r>
              <a:rPr lang="ru-RU" sz="1400" b="1" dirty="0" smtClean="0">
                <a:solidFill>
                  <a:schemeClr val="bg2"/>
                </a:solidFill>
                <a:effectLst>
                  <a:outerShdw blurRad="38100" dist="38100" dir="2700000" algn="tl">
                    <a:srgbClr val="000000">
                      <a:alpha val="43137"/>
                    </a:srgbClr>
                  </a:outerShdw>
                </a:effectLst>
              </a:rPr>
              <a:t>2010-1011г.г. </a:t>
            </a:r>
            <a:r>
              <a:rPr lang="ru-RU" sz="1400" b="1" dirty="0" smtClean="0"/>
              <a:t>года уведомлений от гражданских служащих Управления о фактах обращений в целях склонения их к совершению коррупционных правонарушений </a:t>
            </a:r>
            <a:r>
              <a:rPr lang="ru-RU" sz="1400" b="1" dirty="0" smtClean="0">
                <a:solidFill>
                  <a:schemeClr val="bg2"/>
                </a:solidFill>
                <a:effectLst>
                  <a:outerShdw blurRad="38100" dist="38100" dir="2700000" algn="tl">
                    <a:srgbClr val="000000">
                      <a:alpha val="43137"/>
                    </a:srgbClr>
                  </a:outerShdw>
                </a:effectLst>
              </a:rPr>
              <a:t>не поступало</a:t>
            </a:r>
            <a:r>
              <a:rPr lang="ru-RU" sz="1400" b="1" dirty="0" smtClean="0"/>
              <a:t>.</a:t>
            </a:r>
            <a:r>
              <a:rPr lang="ru-RU" sz="1600" dirty="0" smtClean="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3"/>
          <p:cNvSpPr>
            <a:spLocks noGrp="1"/>
          </p:cNvSpPr>
          <p:nvPr>
            <p:ph type="sldNum" sz="quarter" idx="10"/>
          </p:nvPr>
        </p:nvSpPr>
        <p:spPr>
          <a:noFill/>
        </p:spPr>
        <p:txBody>
          <a:bodyPr/>
          <a:lstStyle/>
          <a:p>
            <a:fld id="{2E4D123F-2490-47A2-92F4-6E6907B70CCE}" type="slidenum">
              <a:rPr lang="en-US" smtClean="0"/>
              <a:pPr/>
              <a:t>29</a:t>
            </a:fld>
            <a:endParaRPr lang="en-US" smtClean="0"/>
          </a:p>
        </p:txBody>
      </p:sp>
      <p:sp>
        <p:nvSpPr>
          <p:cNvPr id="31747" name="Rectangle 3"/>
          <p:cNvSpPr>
            <a:spLocks noGrp="1" noChangeArrowheads="1"/>
          </p:cNvSpPr>
          <p:nvPr>
            <p:ph type="body" idx="1"/>
          </p:nvPr>
        </p:nvSpPr>
        <p:spPr>
          <a:xfrm>
            <a:off x="344488" y="620713"/>
            <a:ext cx="9361487" cy="5761037"/>
          </a:xfrm>
        </p:spPr>
        <p:txBody>
          <a:bodyPr/>
          <a:lstStyle/>
          <a:p>
            <a:pPr algn="ctr" eaLnBrk="1" hangingPunct="1">
              <a:buFontTx/>
              <a:buNone/>
              <a:defRPr/>
            </a:pPr>
            <a:r>
              <a:rPr lang="ru-RU" sz="1400" b="1" dirty="0" smtClean="0">
                <a:solidFill>
                  <a:schemeClr val="bg1"/>
                </a:solidFill>
                <a:effectLst>
                  <a:outerShdw blurRad="38100" dist="38100" dir="2700000" algn="tl">
                    <a:srgbClr val="000000">
                      <a:alpha val="43137"/>
                    </a:srgbClr>
                  </a:outerShdw>
                </a:effectLst>
              </a:rPr>
              <a:t>Проведение проверок  по соблюдения гражданами, замещавшими должности государственной службы, ограничений при заключении ими после ухода с государственной службы трудового договора и (или) гражданско-правового договора в случаях, предусмотренных законодательством</a:t>
            </a:r>
          </a:p>
          <a:p>
            <a:pPr algn="just" eaLnBrk="1" hangingPunct="1">
              <a:buFontTx/>
              <a:buNone/>
              <a:defRPr/>
            </a:pPr>
            <a:r>
              <a:rPr lang="ru-RU" sz="1200" b="1" dirty="0" smtClean="0"/>
              <a:t>      </a:t>
            </a:r>
            <a:r>
              <a:rPr lang="ru-RU" sz="1000" dirty="0" smtClean="0"/>
              <a:t>              </a:t>
            </a:r>
            <a:r>
              <a:rPr lang="ru-RU" sz="1300" b="1" dirty="0" smtClean="0"/>
              <a:t>Количество граждан, которым отказано в замещении должности в коммерческой или некоммерческой организации либо на выполнение работы на условиях гражданско-правового договора в 2010г.-</a:t>
            </a:r>
            <a:r>
              <a:rPr lang="ru-RU" sz="1300" b="1" dirty="0" smtClean="0">
                <a:solidFill>
                  <a:schemeClr val="bg2"/>
                </a:solidFill>
                <a:effectLst>
                  <a:outerShdw blurRad="38100" dist="38100" dir="2700000" algn="tl">
                    <a:srgbClr val="000000">
                      <a:alpha val="43137"/>
                    </a:srgbClr>
                  </a:outerShdw>
                </a:effectLst>
              </a:rPr>
              <a:t>0</a:t>
            </a:r>
            <a:r>
              <a:rPr lang="ru-RU" sz="1300" b="1" dirty="0" smtClean="0"/>
              <a:t>, в 2011г.</a:t>
            </a:r>
            <a:r>
              <a:rPr lang="ru-RU" sz="1300" b="1" dirty="0" smtClean="0">
                <a:solidFill>
                  <a:schemeClr val="bg2"/>
                </a:solidFill>
                <a:effectLst>
                  <a:outerShdw blurRad="38100" dist="38100" dir="2700000" algn="tl">
                    <a:srgbClr val="000000">
                      <a:alpha val="43137"/>
                    </a:srgbClr>
                  </a:outerShdw>
                </a:effectLst>
              </a:rPr>
              <a:t>-0</a:t>
            </a:r>
            <a:r>
              <a:rPr lang="ru-RU" sz="1300" b="1" dirty="0" smtClean="0"/>
              <a:t>; количество граждан, которым дано согласие на замещении должности в коммерческой или некоммерческой организации либо на выполнение работы на условиях гражданско-правового договора в 2010г.-</a:t>
            </a:r>
            <a:r>
              <a:rPr lang="ru-RU" sz="1300" b="1" dirty="0" smtClean="0">
                <a:solidFill>
                  <a:schemeClr val="bg2"/>
                </a:solidFill>
                <a:effectLst>
                  <a:outerShdw blurRad="38100" dist="38100" dir="2700000" algn="tl">
                    <a:srgbClr val="000000">
                      <a:alpha val="43137"/>
                    </a:srgbClr>
                  </a:outerShdw>
                </a:effectLst>
              </a:rPr>
              <a:t>0</a:t>
            </a:r>
            <a:r>
              <a:rPr lang="ru-RU" sz="1300" b="1" dirty="0" smtClean="0"/>
              <a:t>; в 2011г.-</a:t>
            </a:r>
            <a:r>
              <a:rPr lang="ru-RU" sz="1300" b="1" dirty="0" smtClean="0">
                <a:solidFill>
                  <a:schemeClr val="bg2"/>
                </a:solidFill>
                <a:effectLst>
                  <a:outerShdw blurRad="38100" dist="38100" dir="2700000" algn="tl">
                    <a:srgbClr val="000000">
                      <a:alpha val="43137"/>
                    </a:srgbClr>
                  </a:outerShdw>
                </a:effectLst>
              </a:rPr>
              <a:t>2</a:t>
            </a:r>
            <a:r>
              <a:rPr lang="ru-RU" sz="1300" b="1" dirty="0" smtClean="0"/>
              <a:t>. Количество граждан, которые направили обращения  о даче согласия  замещении должности в коммерческой или некоммерческой организации либо на выполнение работы на условиях гражданско-правового договор  в 2010г.-</a:t>
            </a:r>
            <a:r>
              <a:rPr lang="ru-RU" sz="1300" b="1" dirty="0" smtClean="0">
                <a:solidFill>
                  <a:schemeClr val="bg2"/>
                </a:solidFill>
                <a:effectLst>
                  <a:outerShdw blurRad="38100" dist="38100" dir="2700000" algn="tl">
                    <a:srgbClr val="000000">
                      <a:alpha val="43137"/>
                    </a:srgbClr>
                  </a:outerShdw>
                </a:effectLst>
              </a:rPr>
              <a:t>0</a:t>
            </a:r>
            <a:r>
              <a:rPr lang="ru-RU" sz="1300" b="1" dirty="0" smtClean="0"/>
              <a:t>, в 2011г.-</a:t>
            </a:r>
            <a:r>
              <a:rPr lang="ru-RU" sz="1300" b="1" dirty="0" smtClean="0">
                <a:solidFill>
                  <a:schemeClr val="bg2"/>
                </a:solidFill>
                <a:effectLst>
                  <a:outerShdw blurRad="38100" dist="38100" dir="2700000" algn="tl">
                    <a:srgbClr val="000000">
                      <a:alpha val="43137"/>
                    </a:srgbClr>
                  </a:outerShdw>
                </a:effectLst>
              </a:rPr>
              <a:t>2</a:t>
            </a:r>
            <a:r>
              <a:rPr lang="ru-RU" sz="1300" b="1" dirty="0" smtClean="0"/>
              <a:t>; количество граждан, которые не направили обращения  о даче согласия  замещении должности в коммерческой или некоммерческой организации либо на выполнение работы на условиях гражданско-правового договора в 2010г.-</a:t>
            </a:r>
            <a:r>
              <a:rPr lang="ru-RU" sz="1300" b="1" dirty="0" smtClean="0">
                <a:solidFill>
                  <a:schemeClr val="bg2"/>
                </a:solidFill>
                <a:effectLst>
                  <a:outerShdw blurRad="38100" dist="38100" dir="2700000" algn="tl">
                    <a:srgbClr val="000000">
                      <a:alpha val="43137"/>
                    </a:srgbClr>
                  </a:outerShdw>
                </a:effectLst>
              </a:rPr>
              <a:t>0</a:t>
            </a:r>
            <a:r>
              <a:rPr lang="ru-RU" sz="1300" b="1" dirty="0" smtClean="0"/>
              <a:t>, в 2011г.-</a:t>
            </a:r>
            <a:r>
              <a:rPr lang="ru-RU" sz="1300" b="1" dirty="0" smtClean="0">
                <a:solidFill>
                  <a:schemeClr val="bg2"/>
                </a:solidFill>
                <a:effectLst>
                  <a:outerShdw blurRad="38100" dist="38100" dir="2700000" algn="tl">
                    <a:srgbClr val="000000">
                      <a:alpha val="43137"/>
                    </a:srgbClr>
                  </a:outerShdw>
                </a:effectLst>
              </a:rPr>
              <a:t>3</a:t>
            </a:r>
            <a:r>
              <a:rPr lang="ru-RU" sz="1300" b="1" dirty="0" smtClean="0"/>
              <a:t>. </a:t>
            </a:r>
          </a:p>
          <a:p>
            <a:pPr algn="just" eaLnBrk="1" hangingPunct="1">
              <a:buFontTx/>
              <a:buNone/>
              <a:defRPr/>
            </a:pPr>
            <a:r>
              <a:rPr lang="ru-RU" sz="1300" b="1" dirty="0" smtClean="0"/>
              <a:t>               По результатам проведенных проверок по соблюдению гражданами, замещавшими должности государственной службы, ограничений при заключении ими после ухода с государственной службы трудового договора и (или) гражданско-правового договора в случаях, предусмотренных статьей 12 Федерального закона от 25.12.2008г. № 273-ФЗ «О противодействии коррупции», пунктом 1 части 3 статьи 17 Федерального закона от 27.07.2004г. № 79-ФЗ «О государственной гражданской службе Российской Федерации», Указом Президента Российской Федерации  от 21 июля 2010 года  « 9925 «О мерах по реализации отдельных положений Федерального закона «О противодействии коррупции», Приказом ФАС России  от 29.10.2010г. № 607 «Об утверждении Положения о порядке проведения служебных проверок и применения дисциплинарных взысканий в Федеральной антимонопольной службе» (зарегистрирован в Минюсте 02.12.2010, регистрационный номер 19101) , в Прокуратуру ЯНАО направлено письмо о необходимости принятия мер прокурорского реагирования по фактам, выявленным в результате проверки. По данным фактам нарушения закона о не уведомлении должностным лицом о принятии на работу бывших государственных служащих Ямало-Ненецкого УФАС России данное должностное лицо </a:t>
            </a:r>
            <a:r>
              <a:rPr lang="ru-RU" sz="1300" b="1" dirty="0" smtClean="0">
                <a:solidFill>
                  <a:schemeClr val="bg2"/>
                </a:solidFill>
                <a:effectLst>
                  <a:outerShdw blurRad="38100" dist="38100" dir="2700000" algn="tl">
                    <a:srgbClr val="000000">
                      <a:alpha val="43137"/>
                    </a:srgbClr>
                  </a:outerShdw>
                </a:effectLst>
              </a:rPr>
              <a:t>привлечено к административной ответственности</a:t>
            </a:r>
            <a:r>
              <a:rPr lang="ru-RU" sz="1300" b="1" dirty="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10"/>
          </p:nvPr>
        </p:nvSpPr>
        <p:spPr>
          <a:noFill/>
        </p:spPr>
        <p:txBody>
          <a:bodyPr/>
          <a:lstStyle/>
          <a:p>
            <a:fld id="{95D3E511-74F5-46F0-BD10-79EC90FB4A7A}" type="slidenum">
              <a:rPr lang="en-US" smtClean="0"/>
              <a:pPr/>
              <a:t>3</a:t>
            </a:fld>
            <a:endParaRPr lang="en-US" smtClean="0"/>
          </a:p>
        </p:txBody>
      </p:sp>
      <p:sp>
        <p:nvSpPr>
          <p:cNvPr id="573442" name="Rectangle 2"/>
          <p:cNvSpPr>
            <a:spLocks noGrp="1" noChangeArrowheads="1"/>
          </p:cNvSpPr>
          <p:nvPr>
            <p:ph type="title"/>
          </p:nvPr>
        </p:nvSpPr>
        <p:spPr>
          <a:xfrm>
            <a:off x="344488" y="620713"/>
            <a:ext cx="9104312" cy="792162"/>
          </a:xfrm>
        </p:spPr>
        <p:txBody>
          <a:bodyPr/>
          <a:lstStyle/>
          <a:p>
            <a:pPr algn="ctr" eaLnBrk="1" hangingPunct="1">
              <a:defRPr/>
            </a:pPr>
            <a:r>
              <a:rPr lang="ru-RU" sz="2200" b="1" dirty="0" smtClean="0">
                <a:solidFill>
                  <a:srgbClr val="548A75"/>
                </a:solidFill>
                <a:effectLst>
                  <a:outerShdw blurRad="38100" dist="38100" dir="2700000" algn="tl">
                    <a:srgbClr val="000000">
                      <a:alpha val="43137"/>
                    </a:srgbClr>
                  </a:outerShdw>
                </a:effectLst>
              </a:rPr>
              <a:t/>
            </a:r>
            <a:br>
              <a:rPr lang="ru-RU" sz="2200" b="1" dirty="0" smtClean="0">
                <a:solidFill>
                  <a:srgbClr val="548A75"/>
                </a:solidFill>
                <a:effectLst>
                  <a:outerShdw blurRad="38100" dist="38100" dir="2700000" algn="tl">
                    <a:srgbClr val="000000">
                      <a:alpha val="43137"/>
                    </a:srgbClr>
                  </a:outerShdw>
                </a:effectLst>
              </a:rPr>
            </a:br>
            <a:r>
              <a:rPr lang="ru-RU" sz="2200" b="1" dirty="0" smtClean="0">
                <a:solidFill>
                  <a:srgbClr val="548A75"/>
                </a:solidFill>
                <a:effectLst>
                  <a:outerShdw blurRad="38100" dist="38100" dir="2700000" algn="tl">
                    <a:srgbClr val="000000">
                      <a:alpha val="43137"/>
                    </a:srgbClr>
                  </a:outerShdw>
                </a:effectLst>
              </a:rPr>
              <a:t>ОСНОВНЫЕ НАПРАВЛЕНИЯ ПРОТИВОДЕЙСТВИЯ КОРРУПЦИИ    ИЗВЛЕЧЕНИЕ</a:t>
            </a:r>
            <a:br>
              <a:rPr lang="ru-RU" sz="2200" b="1" dirty="0" smtClean="0">
                <a:solidFill>
                  <a:srgbClr val="548A75"/>
                </a:solidFill>
                <a:effectLst>
                  <a:outerShdw blurRad="38100" dist="38100" dir="2700000" algn="tl">
                    <a:srgbClr val="000000">
                      <a:alpha val="43137"/>
                    </a:srgbClr>
                  </a:outerShdw>
                </a:effectLst>
              </a:rPr>
            </a:br>
            <a:r>
              <a:rPr lang="ru-RU" sz="2000" b="1" dirty="0" smtClean="0">
                <a:solidFill>
                  <a:schemeClr val="bg2"/>
                </a:solidFill>
                <a:effectLst>
                  <a:outerShdw blurRad="38100" dist="38100" dir="2700000" algn="tl">
                    <a:srgbClr val="000000">
                      <a:alpha val="43137"/>
                    </a:srgbClr>
                  </a:outerShdw>
                </a:effectLst>
              </a:rPr>
              <a:t>из Указа Президента РФ от 13.04.2010 № 460</a:t>
            </a:r>
            <a:br>
              <a:rPr lang="ru-RU" sz="2000" b="1" dirty="0" smtClean="0">
                <a:solidFill>
                  <a:schemeClr val="bg2"/>
                </a:solidFill>
                <a:effectLst>
                  <a:outerShdw blurRad="38100" dist="38100" dir="2700000" algn="tl">
                    <a:srgbClr val="000000">
                      <a:alpha val="43137"/>
                    </a:srgbClr>
                  </a:outerShdw>
                </a:effectLst>
              </a:rPr>
            </a:br>
            <a:r>
              <a:rPr lang="ru-RU" sz="2000" b="1" dirty="0" smtClean="0">
                <a:solidFill>
                  <a:schemeClr val="bg2"/>
                </a:solidFill>
                <a:effectLst>
                  <a:outerShdw blurRad="38100" dist="38100" dir="2700000" algn="tl">
                    <a:srgbClr val="000000">
                      <a:alpha val="43137"/>
                    </a:srgbClr>
                  </a:outerShdw>
                </a:effectLst>
              </a:rPr>
              <a:t> « О национальной стратегии противодействия коррупции и Национальном плане  противодействия коррупции</a:t>
            </a:r>
            <a:br>
              <a:rPr lang="ru-RU" sz="2000" b="1" dirty="0" smtClean="0">
                <a:solidFill>
                  <a:schemeClr val="bg2"/>
                </a:solidFill>
                <a:effectLst>
                  <a:outerShdw blurRad="38100" dist="38100" dir="2700000" algn="tl">
                    <a:srgbClr val="000000">
                      <a:alpha val="43137"/>
                    </a:srgbClr>
                  </a:outerShdw>
                </a:effectLst>
              </a:rPr>
            </a:br>
            <a:r>
              <a:rPr lang="ru-RU" sz="2000" b="1" dirty="0" smtClean="0">
                <a:solidFill>
                  <a:schemeClr val="bg2"/>
                </a:solidFill>
                <a:effectLst>
                  <a:outerShdw blurRad="38100" dist="38100" dir="2700000" algn="tl">
                    <a:srgbClr val="000000">
                      <a:alpha val="43137"/>
                    </a:srgbClr>
                  </a:outerShdw>
                </a:effectLst>
              </a:rPr>
              <a:t> на 2010-2011 годы»</a:t>
            </a:r>
          </a:p>
        </p:txBody>
      </p:sp>
      <p:sp>
        <p:nvSpPr>
          <p:cNvPr id="5124" name="Rectangle 3"/>
          <p:cNvSpPr>
            <a:spLocks noGrp="1" noChangeArrowheads="1"/>
          </p:cNvSpPr>
          <p:nvPr>
            <p:ph type="body" idx="1"/>
          </p:nvPr>
        </p:nvSpPr>
        <p:spPr>
          <a:xfrm>
            <a:off x="344488" y="1844675"/>
            <a:ext cx="9561512" cy="4392613"/>
          </a:xfrm>
        </p:spPr>
        <p:txBody>
          <a:bodyPr/>
          <a:lstStyle/>
          <a:p>
            <a:pPr algn="just" eaLnBrk="1" hangingPunct="1">
              <a:buFontTx/>
              <a:buNone/>
            </a:pPr>
            <a:r>
              <a:rPr lang="ru-RU" sz="2000" b="1" smtClean="0"/>
              <a:t>-    </a:t>
            </a:r>
            <a:r>
              <a:rPr lang="ru-RU" sz="1800" b="1" smtClean="0"/>
              <a:t>участие институтов гражданского общества в противодействии коррупции;</a:t>
            </a:r>
          </a:p>
          <a:p>
            <a:pPr eaLnBrk="1" hangingPunct="1">
              <a:buFontTx/>
              <a:buNone/>
            </a:pPr>
            <a:r>
              <a:rPr lang="ru-RU" sz="1800" b="1" smtClean="0"/>
              <a:t>-    внедрение  в деятельность органов власти инновационных технологий;</a:t>
            </a:r>
          </a:p>
          <a:p>
            <a:pPr eaLnBrk="1" hangingPunct="1">
              <a:buFontTx/>
              <a:buNone/>
            </a:pPr>
            <a:r>
              <a:rPr lang="ru-RU" sz="1800" b="1" smtClean="0"/>
              <a:t>-    совершенствование системы учета государственного имущества и оценки эффективности его использования;</a:t>
            </a:r>
          </a:p>
          <a:p>
            <a:pPr eaLnBrk="1" hangingPunct="1">
              <a:buFontTx/>
              <a:buNone/>
            </a:pPr>
            <a:r>
              <a:rPr lang="ru-RU" sz="1800" b="1" smtClean="0"/>
              <a:t>-    совершенствование условий, процедур и механизмов расширения практики проведения открытых аукционов в электронной форме;</a:t>
            </a:r>
          </a:p>
          <a:p>
            <a:pPr eaLnBrk="1" hangingPunct="1">
              <a:buFontTx/>
              <a:buNone/>
            </a:pPr>
            <a:r>
              <a:rPr lang="ru-RU" sz="1800" b="1" smtClean="0"/>
              <a:t>-    совершенствование работы подразделений кадровых служб органов исполнительной власти и иных государственных органов по профилактике коррупционных и других правонарушений;</a:t>
            </a:r>
          </a:p>
          <a:p>
            <a:pPr eaLnBrk="1" hangingPunct="1">
              <a:buFontTx/>
              <a:buNone/>
            </a:pPr>
            <a:r>
              <a:rPr lang="ru-RU" sz="1800" b="1" smtClean="0"/>
              <a:t>-    повышение значимости комиссий по соблюдению требований к служебному поведению государственных гражданских служащих Российской Федерации и урегулированию конфликтов интересов</a:t>
            </a:r>
          </a:p>
          <a:p>
            <a:pPr eaLnBrk="1" hangingPunct="1">
              <a:buFontTx/>
              <a:buNone/>
            </a:pPr>
            <a:endParaRPr lang="ru-RU" sz="1800" b="1" smtClean="0"/>
          </a:p>
          <a:p>
            <a:pPr eaLnBrk="1" hangingPunct="1">
              <a:buFontTx/>
              <a:buChar char="-"/>
            </a:pPr>
            <a:endParaRPr lang="ru-RU" sz="2000" b="1" smtClean="0"/>
          </a:p>
          <a:p>
            <a:pPr eaLnBrk="1" hangingPunct="1">
              <a:buFontTx/>
              <a:buChar char="-"/>
            </a:pPr>
            <a:endParaRPr lang="ru-RU" sz="2000" b="1" smtClean="0"/>
          </a:p>
          <a:p>
            <a:pPr eaLnBrk="1" hangingPunct="1">
              <a:buFontTx/>
              <a:buChar char="-"/>
            </a:pPr>
            <a:endParaRPr lang="ru-RU" sz="2000" b="1"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омер слайда 3"/>
          <p:cNvSpPr>
            <a:spLocks noGrp="1"/>
          </p:cNvSpPr>
          <p:nvPr>
            <p:ph type="sldNum" sz="quarter" idx="10"/>
          </p:nvPr>
        </p:nvSpPr>
        <p:spPr>
          <a:noFill/>
        </p:spPr>
        <p:txBody>
          <a:bodyPr/>
          <a:lstStyle/>
          <a:p>
            <a:fld id="{F31072F4-2B40-4C01-A2E7-797B2E768E43}" type="slidenum">
              <a:rPr lang="en-US" smtClean="0"/>
              <a:pPr/>
              <a:t>30</a:t>
            </a:fld>
            <a:endParaRPr lang="en-US" smtClean="0"/>
          </a:p>
        </p:txBody>
      </p:sp>
      <p:sp>
        <p:nvSpPr>
          <p:cNvPr id="32771" name="Rectangle 2"/>
          <p:cNvSpPr>
            <a:spLocks noGrp="1" noChangeArrowheads="1"/>
          </p:cNvSpPr>
          <p:nvPr>
            <p:ph type="title"/>
          </p:nvPr>
        </p:nvSpPr>
        <p:spPr>
          <a:xfrm>
            <a:off x="344488" y="404813"/>
            <a:ext cx="9345612" cy="981075"/>
          </a:xfrm>
        </p:spPr>
        <p:txBody>
          <a:bodyPr/>
          <a:lstStyle/>
          <a:p>
            <a:pPr algn="ctr" eaLnBrk="1" hangingPunct="1">
              <a:defRPr/>
            </a:pPr>
            <a:r>
              <a:rPr lang="ru-RU" sz="1800" b="1" dirty="0" smtClean="0">
                <a:solidFill>
                  <a:schemeClr val="bg1"/>
                </a:solidFill>
                <a:effectLst>
                  <a:outerShdw blurRad="38100" dist="38100" dir="2700000" algn="tl">
                    <a:srgbClr val="000000">
                      <a:alpha val="43137"/>
                    </a:srgbClr>
                  </a:outerShdw>
                </a:effectLst>
              </a:rPr>
              <a:t>Деятельность Комиссии  по соблюдению требований к служебному поведению государственных гражданских служащих Ямало-Ненецкого УФАС России и урегулированию конфликта интересов (далее – Комиссия)</a:t>
            </a:r>
            <a:r>
              <a:rPr lang="ru-RU" sz="3800" b="1" dirty="0" smtClean="0">
                <a:effectLst>
                  <a:outerShdw blurRad="38100" dist="38100" dir="2700000" algn="tl">
                    <a:srgbClr val="000000">
                      <a:alpha val="43137"/>
                    </a:srgbClr>
                  </a:outerShdw>
                </a:effectLst>
              </a:rPr>
              <a:t> </a:t>
            </a:r>
          </a:p>
        </p:txBody>
      </p:sp>
      <p:sp>
        <p:nvSpPr>
          <p:cNvPr id="32772" name="Rectangle 3"/>
          <p:cNvSpPr>
            <a:spLocks noGrp="1" noChangeArrowheads="1"/>
          </p:cNvSpPr>
          <p:nvPr>
            <p:ph type="body" idx="1"/>
          </p:nvPr>
        </p:nvSpPr>
        <p:spPr>
          <a:xfrm>
            <a:off x="660400" y="1557338"/>
            <a:ext cx="8585200" cy="4462462"/>
          </a:xfrm>
        </p:spPr>
        <p:txBody>
          <a:bodyPr/>
          <a:lstStyle/>
          <a:p>
            <a:pPr algn="just" eaLnBrk="1" hangingPunct="1">
              <a:lnSpc>
                <a:spcPct val="90000"/>
              </a:lnSpc>
              <a:buFontTx/>
              <a:buNone/>
              <a:defRPr/>
            </a:pPr>
            <a:r>
              <a:rPr lang="ru-RU" sz="1600" b="1" dirty="0" smtClean="0"/>
              <a:t>      Количество состоявшихся заседаний Комиссий по соблюдению требований к служебному поведению и урегулированию конфликта интересов</a:t>
            </a:r>
            <a:r>
              <a:rPr lang="ru-RU" sz="1600" dirty="0" smtClean="0"/>
              <a:t> </a:t>
            </a:r>
            <a:r>
              <a:rPr lang="ru-RU" sz="1600" b="1" dirty="0" smtClean="0"/>
              <a:t>в 2010г.-</a:t>
            </a:r>
            <a:r>
              <a:rPr lang="ru-RU" sz="1600" b="1" dirty="0" smtClean="0">
                <a:solidFill>
                  <a:schemeClr val="bg2"/>
                </a:solidFill>
                <a:effectLst>
                  <a:outerShdw blurRad="38100" dist="38100" dir="2700000" algn="tl">
                    <a:srgbClr val="000000">
                      <a:alpha val="43137"/>
                    </a:srgbClr>
                  </a:outerShdw>
                </a:effectLst>
              </a:rPr>
              <a:t>8</a:t>
            </a:r>
            <a:r>
              <a:rPr lang="ru-RU" sz="1600" b="1" dirty="0" smtClean="0"/>
              <a:t>, в 2011г.-</a:t>
            </a:r>
            <a:r>
              <a:rPr lang="ru-RU" sz="1600" b="1" dirty="0" smtClean="0">
                <a:solidFill>
                  <a:schemeClr val="bg2"/>
                </a:solidFill>
                <a:effectLst>
                  <a:outerShdw blurRad="38100" dist="38100" dir="2700000" algn="tl">
                    <a:srgbClr val="000000">
                      <a:alpha val="43137"/>
                    </a:srgbClr>
                  </a:outerShdw>
                </a:effectLst>
              </a:rPr>
              <a:t>2</a:t>
            </a:r>
            <a:r>
              <a:rPr lang="ru-RU" sz="1600" b="1" dirty="0" smtClean="0"/>
              <a:t>. </a:t>
            </a:r>
          </a:p>
          <a:p>
            <a:pPr algn="just" eaLnBrk="1" hangingPunct="1">
              <a:lnSpc>
                <a:spcPct val="90000"/>
              </a:lnSpc>
              <a:buFontTx/>
              <a:buNone/>
              <a:defRPr/>
            </a:pPr>
            <a:r>
              <a:rPr lang="ru-RU" sz="1600" b="1" dirty="0" smtClean="0"/>
              <a:t>      Количество поступивших в Комиссию материалов о личной заинтересованности гражданских служащих, которая  приводит или может привести к конфликту интересов</a:t>
            </a:r>
            <a:r>
              <a:rPr lang="ru-RU" sz="1600" dirty="0" smtClean="0"/>
              <a:t> </a:t>
            </a:r>
            <a:r>
              <a:rPr lang="ru-RU" sz="1600" b="1" dirty="0" smtClean="0"/>
              <a:t>в 2010г.-</a:t>
            </a:r>
            <a:r>
              <a:rPr lang="ru-RU" sz="1600" b="1" dirty="0" smtClean="0">
                <a:solidFill>
                  <a:schemeClr val="bg2"/>
                </a:solidFill>
                <a:effectLst>
                  <a:outerShdw blurRad="38100" dist="38100" dir="2700000" algn="tl">
                    <a:srgbClr val="000000">
                      <a:alpha val="43137"/>
                    </a:srgbClr>
                  </a:outerShdw>
                </a:effectLst>
              </a:rPr>
              <a:t>1</a:t>
            </a:r>
            <a:r>
              <a:rPr lang="ru-RU" sz="1600" b="1" dirty="0" smtClean="0"/>
              <a:t>, в 2011г.-</a:t>
            </a:r>
            <a:r>
              <a:rPr lang="ru-RU" sz="1600" b="1" dirty="0" smtClean="0">
                <a:solidFill>
                  <a:schemeClr val="bg2"/>
                </a:solidFill>
                <a:effectLst>
                  <a:outerShdw blurRad="38100" dist="38100" dir="2700000" algn="tl">
                    <a:srgbClr val="000000">
                      <a:alpha val="43137"/>
                    </a:srgbClr>
                  </a:outerShdw>
                </a:effectLst>
              </a:rPr>
              <a:t>0</a:t>
            </a:r>
            <a:r>
              <a:rPr lang="ru-RU" sz="1600" dirty="0" smtClean="0"/>
              <a:t>.</a:t>
            </a:r>
          </a:p>
          <a:p>
            <a:pPr algn="just" eaLnBrk="1" hangingPunct="1">
              <a:lnSpc>
                <a:spcPct val="90000"/>
              </a:lnSpc>
              <a:buFontTx/>
              <a:buNone/>
              <a:defRPr/>
            </a:pPr>
            <a:r>
              <a:rPr lang="ru-RU" sz="1600" dirty="0" smtClean="0"/>
              <a:t>      </a:t>
            </a:r>
            <a:r>
              <a:rPr lang="ru-RU" sz="1600" b="1" dirty="0" smtClean="0"/>
              <a:t>Количество поступивших в Комиссию материалов, свидетельствующее о представлении некоторыми государственными гражданскими служащими недостоверных или неполных сведений, о доходах, об имуществе и обязательствах имущественного характера</a:t>
            </a:r>
            <a:r>
              <a:rPr lang="ru-RU" sz="1600" dirty="0" smtClean="0"/>
              <a:t> </a:t>
            </a:r>
            <a:r>
              <a:rPr lang="ru-RU" sz="1600" b="1" dirty="0" smtClean="0"/>
              <a:t>в 2010г.-</a:t>
            </a:r>
            <a:r>
              <a:rPr lang="ru-RU" sz="1600" b="1" dirty="0" smtClean="0">
                <a:solidFill>
                  <a:schemeClr val="bg2"/>
                </a:solidFill>
                <a:effectLst>
                  <a:outerShdw blurRad="38100" dist="38100" dir="2700000" algn="tl">
                    <a:srgbClr val="000000">
                      <a:alpha val="43137"/>
                    </a:srgbClr>
                  </a:outerShdw>
                </a:effectLst>
              </a:rPr>
              <a:t>1</a:t>
            </a:r>
            <a:r>
              <a:rPr lang="ru-RU" sz="1600" b="1" dirty="0" smtClean="0"/>
              <a:t>, в 2011г.-</a:t>
            </a:r>
            <a:r>
              <a:rPr lang="ru-RU" sz="1600" b="1" dirty="0" smtClean="0">
                <a:solidFill>
                  <a:schemeClr val="bg2"/>
                </a:solidFill>
                <a:effectLst>
                  <a:outerShdw blurRad="38100" dist="38100" dir="2700000" algn="tl">
                    <a:srgbClr val="000000">
                      <a:alpha val="43137"/>
                    </a:srgbClr>
                  </a:outerShdw>
                </a:effectLst>
              </a:rPr>
              <a:t>0</a:t>
            </a:r>
            <a:r>
              <a:rPr lang="ru-RU" sz="1600" dirty="0" smtClean="0"/>
              <a:t>. </a:t>
            </a:r>
          </a:p>
          <a:p>
            <a:pPr algn="just" eaLnBrk="1" hangingPunct="1">
              <a:lnSpc>
                <a:spcPct val="90000"/>
              </a:lnSpc>
              <a:buFontTx/>
              <a:buNone/>
              <a:defRPr/>
            </a:pPr>
            <a:r>
              <a:rPr lang="ru-RU" sz="1600" dirty="0" smtClean="0"/>
              <a:t>      </a:t>
            </a:r>
            <a:r>
              <a:rPr lang="ru-RU" sz="1600" b="1" dirty="0" smtClean="0"/>
              <a:t>Количество рассмотренных Комиссией материалов (обращений) о дачи согласия на замещение должности в коммерческой или некоммерческой организации либо на выполнение работы на условиях гражданско-правового договора -в 2010г.-</a:t>
            </a:r>
            <a:r>
              <a:rPr lang="ru-RU" sz="1600" b="1" dirty="0" smtClean="0">
                <a:solidFill>
                  <a:schemeClr val="bg2"/>
                </a:solidFill>
                <a:effectLst>
                  <a:outerShdw blurRad="38100" dist="38100" dir="2700000" algn="tl">
                    <a:srgbClr val="000000">
                      <a:alpha val="43137"/>
                    </a:srgbClr>
                  </a:outerShdw>
                </a:effectLst>
              </a:rPr>
              <a:t>0</a:t>
            </a:r>
            <a:r>
              <a:rPr lang="ru-RU" sz="1600" b="1" dirty="0" smtClean="0"/>
              <a:t>, в2011г.-</a:t>
            </a:r>
            <a:r>
              <a:rPr lang="ru-RU" sz="1600" b="1" dirty="0" smtClean="0">
                <a:solidFill>
                  <a:schemeClr val="bg2"/>
                </a:solidFill>
                <a:effectLst>
                  <a:outerShdw blurRad="38100" dist="38100" dir="2700000" algn="tl">
                    <a:srgbClr val="000000">
                      <a:alpha val="43137"/>
                    </a:srgbClr>
                  </a:outerShdw>
                </a:effectLst>
              </a:rPr>
              <a:t>2</a:t>
            </a:r>
            <a:r>
              <a:rPr lang="ru-RU" sz="1600" b="1" dirty="0" smtClean="0"/>
              <a:t>. </a:t>
            </a:r>
          </a:p>
          <a:p>
            <a:pPr algn="just" eaLnBrk="1" hangingPunct="1">
              <a:lnSpc>
                <a:spcPct val="90000"/>
              </a:lnSpc>
              <a:buFontTx/>
              <a:buNone/>
              <a:defRPr/>
            </a:pPr>
            <a:r>
              <a:rPr lang="ru-RU" sz="1600" b="1" dirty="0" smtClean="0"/>
              <a:t>      Привлечено государственных гражданских служащих к дисциплинарной ответственности по результатам заседаний комиссий в 2010г.-</a:t>
            </a:r>
            <a:r>
              <a:rPr lang="ru-RU" sz="1600" b="1" dirty="0" smtClean="0">
                <a:solidFill>
                  <a:schemeClr val="bg2"/>
                </a:solidFill>
                <a:effectLst>
                  <a:outerShdw blurRad="38100" dist="38100" dir="2700000" algn="tl">
                    <a:srgbClr val="000000">
                      <a:alpha val="43137"/>
                    </a:srgbClr>
                  </a:outerShdw>
                </a:effectLst>
              </a:rPr>
              <a:t>4</a:t>
            </a:r>
            <a:r>
              <a:rPr lang="ru-RU" sz="1600" b="1" dirty="0" smtClean="0"/>
              <a:t>, в 2011г.-</a:t>
            </a:r>
            <a:r>
              <a:rPr lang="ru-RU" sz="1600" b="1" dirty="0" smtClean="0">
                <a:solidFill>
                  <a:schemeClr val="bg2"/>
                </a:solidFill>
                <a:effectLst>
                  <a:outerShdw blurRad="38100" dist="38100" dir="2700000" algn="tl">
                    <a:srgbClr val="000000">
                      <a:alpha val="43137"/>
                    </a:srgbClr>
                  </a:outerShdw>
                </a:effectLst>
              </a:rPr>
              <a:t>0</a:t>
            </a:r>
            <a:r>
              <a:rPr lang="ru-RU" sz="1600" b="1" dirty="0" smtClean="0"/>
              <a:t>. </a:t>
            </a:r>
            <a:r>
              <a:rPr lang="ru-RU" sz="1600" dirty="0" smtClean="0"/>
              <a:t>  </a:t>
            </a:r>
          </a:p>
        </p:txBody>
      </p:sp>
      <p:sp>
        <p:nvSpPr>
          <p:cNvPr id="32773" name="Управляющая кнопка: далее 4">
            <a:hlinkClick r:id="" action="ppaction://hlinkshowjump?jump=nextslide" highlightClick="1"/>
          </p:cNvPr>
          <p:cNvSpPr>
            <a:spLocks noChangeArrowheads="1"/>
          </p:cNvSpPr>
          <p:nvPr/>
        </p:nvSpPr>
        <p:spPr bwMode="auto">
          <a:xfrm>
            <a:off x="595313" y="1571625"/>
            <a:ext cx="428625" cy="357188"/>
          </a:xfrm>
          <a:prstGeom prst="actionButtonForwardNext">
            <a:avLst/>
          </a:prstGeom>
          <a:solidFill>
            <a:schemeClr val="accent1"/>
          </a:solidFill>
          <a:ln w="9525" algn="ctr">
            <a:solidFill>
              <a:schemeClr val="tx1"/>
            </a:solidFill>
            <a:miter lim="800000"/>
            <a:headEnd/>
            <a:tailEnd/>
          </a:ln>
        </p:spPr>
        <p:txBody>
          <a:bodyPr/>
          <a:lstStyle/>
          <a:p>
            <a:endParaRPr lang="ru-RU"/>
          </a:p>
        </p:txBody>
      </p:sp>
      <p:sp>
        <p:nvSpPr>
          <p:cNvPr id="32774" name="Управляющая кнопка: далее 5">
            <a:hlinkClick r:id="" action="ppaction://hlinkshowjump?jump=nextslide" highlightClick="1"/>
          </p:cNvPr>
          <p:cNvSpPr>
            <a:spLocks noChangeArrowheads="1"/>
          </p:cNvSpPr>
          <p:nvPr/>
        </p:nvSpPr>
        <p:spPr bwMode="auto">
          <a:xfrm>
            <a:off x="595313" y="2357438"/>
            <a:ext cx="428625" cy="357187"/>
          </a:xfrm>
          <a:prstGeom prst="actionButtonForwardNext">
            <a:avLst/>
          </a:prstGeom>
          <a:solidFill>
            <a:schemeClr val="accent1"/>
          </a:solidFill>
          <a:ln w="9525" algn="ctr">
            <a:solidFill>
              <a:schemeClr val="tx1"/>
            </a:solidFill>
            <a:miter lim="800000"/>
            <a:headEnd/>
            <a:tailEnd/>
          </a:ln>
        </p:spPr>
        <p:txBody>
          <a:bodyPr/>
          <a:lstStyle/>
          <a:p>
            <a:endParaRPr lang="ru-RU"/>
          </a:p>
        </p:txBody>
      </p:sp>
      <p:sp>
        <p:nvSpPr>
          <p:cNvPr id="32775" name="Управляющая кнопка: далее 6">
            <a:hlinkClick r:id="" action="ppaction://hlinkshowjump?jump=nextslide" highlightClick="1"/>
          </p:cNvPr>
          <p:cNvSpPr>
            <a:spLocks noChangeArrowheads="1"/>
          </p:cNvSpPr>
          <p:nvPr/>
        </p:nvSpPr>
        <p:spPr bwMode="auto">
          <a:xfrm>
            <a:off x="595313" y="3143250"/>
            <a:ext cx="428625" cy="357188"/>
          </a:xfrm>
          <a:prstGeom prst="actionButtonForwardNext">
            <a:avLst/>
          </a:prstGeom>
          <a:solidFill>
            <a:schemeClr val="accent1"/>
          </a:solidFill>
          <a:ln w="9525" algn="ctr">
            <a:solidFill>
              <a:schemeClr val="tx1"/>
            </a:solidFill>
            <a:miter lim="800000"/>
            <a:headEnd/>
            <a:tailEnd/>
          </a:ln>
        </p:spPr>
        <p:txBody>
          <a:bodyPr/>
          <a:lstStyle/>
          <a:p>
            <a:endParaRPr lang="ru-RU"/>
          </a:p>
        </p:txBody>
      </p:sp>
      <p:sp>
        <p:nvSpPr>
          <p:cNvPr id="32776" name="Управляющая кнопка: далее 7">
            <a:hlinkClick r:id="" action="ppaction://hlinkshowjump?jump=nextslide" highlightClick="1"/>
          </p:cNvPr>
          <p:cNvSpPr>
            <a:spLocks noChangeArrowheads="1"/>
          </p:cNvSpPr>
          <p:nvPr/>
        </p:nvSpPr>
        <p:spPr bwMode="auto">
          <a:xfrm>
            <a:off x="595313" y="4143375"/>
            <a:ext cx="428625" cy="357188"/>
          </a:xfrm>
          <a:prstGeom prst="actionButtonForwardNext">
            <a:avLst/>
          </a:prstGeom>
          <a:solidFill>
            <a:schemeClr val="accent1"/>
          </a:solidFill>
          <a:ln w="9525" algn="ctr">
            <a:solidFill>
              <a:schemeClr val="tx1"/>
            </a:solidFill>
            <a:miter lim="800000"/>
            <a:headEnd/>
            <a:tailEnd/>
          </a:ln>
        </p:spPr>
        <p:txBody>
          <a:bodyPr/>
          <a:lstStyle/>
          <a:p>
            <a:endParaRPr lang="ru-RU"/>
          </a:p>
        </p:txBody>
      </p:sp>
      <p:sp>
        <p:nvSpPr>
          <p:cNvPr id="32777" name="Управляющая кнопка: далее 8">
            <a:hlinkClick r:id="" action="ppaction://hlinkshowjump?jump=nextslide" highlightClick="1"/>
          </p:cNvPr>
          <p:cNvSpPr>
            <a:spLocks noChangeArrowheads="1"/>
          </p:cNvSpPr>
          <p:nvPr/>
        </p:nvSpPr>
        <p:spPr bwMode="auto">
          <a:xfrm>
            <a:off x="595313" y="5286375"/>
            <a:ext cx="428625" cy="357188"/>
          </a:xfrm>
          <a:prstGeom prst="actionButtonForwardNext">
            <a:avLst/>
          </a:prstGeom>
          <a:solidFill>
            <a:schemeClr val="accent1"/>
          </a:solidFill>
          <a:ln w="9525" algn="ctr">
            <a:solidFill>
              <a:schemeClr val="tx1"/>
            </a:solidFill>
            <a:miter lim="800000"/>
            <a:headEnd/>
            <a:tailEnd/>
          </a:ln>
        </p:spPr>
        <p:txBody>
          <a:bodyPr/>
          <a:lstStyle/>
          <a:p>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Номер слайда 3"/>
          <p:cNvSpPr>
            <a:spLocks noGrp="1"/>
          </p:cNvSpPr>
          <p:nvPr>
            <p:ph type="sldNum" sz="quarter" idx="10"/>
          </p:nvPr>
        </p:nvSpPr>
        <p:spPr>
          <a:noFill/>
        </p:spPr>
        <p:txBody>
          <a:bodyPr/>
          <a:lstStyle/>
          <a:p>
            <a:fld id="{D3287D4E-F16E-4469-8E8E-9036D77F4575}" type="slidenum">
              <a:rPr lang="en-US" smtClean="0"/>
              <a:pPr/>
              <a:t>31</a:t>
            </a:fld>
            <a:endParaRPr lang="en-US" smtClean="0"/>
          </a:p>
        </p:txBody>
      </p:sp>
      <p:sp>
        <p:nvSpPr>
          <p:cNvPr id="33795" name="Rectangle 3"/>
          <p:cNvSpPr>
            <a:spLocks noGrp="1" noChangeArrowheads="1"/>
          </p:cNvSpPr>
          <p:nvPr>
            <p:ph type="body" idx="1"/>
          </p:nvPr>
        </p:nvSpPr>
        <p:spPr>
          <a:xfrm>
            <a:off x="660400" y="836613"/>
            <a:ext cx="8585200" cy="5183187"/>
          </a:xfrm>
        </p:spPr>
        <p:txBody>
          <a:bodyPr/>
          <a:lstStyle/>
          <a:p>
            <a:pPr algn="just" eaLnBrk="1" hangingPunct="1">
              <a:lnSpc>
                <a:spcPct val="80000"/>
              </a:lnSpc>
              <a:defRPr/>
            </a:pPr>
            <a:r>
              <a:rPr lang="ru-RU" sz="1500" b="1" dirty="0" smtClean="0"/>
              <a:t>           В целях совершенствования  реализации контрольно-надзорных  и разрешительных функций и оптимизации государственных услуг  в  </a:t>
            </a:r>
            <a:r>
              <a:rPr lang="ru-RU" sz="1500" b="1" dirty="0" err="1" smtClean="0"/>
              <a:t>теруправлении</a:t>
            </a:r>
            <a:r>
              <a:rPr lang="ru-RU" sz="1500" b="1" dirty="0" smtClean="0"/>
              <a:t> применяется ряд мер по оптимизации процедур закупок для государственных нужд:</a:t>
            </a:r>
          </a:p>
          <a:p>
            <a:pPr algn="just" eaLnBrk="1" hangingPunct="1">
              <a:lnSpc>
                <a:spcPct val="80000"/>
              </a:lnSpc>
              <a:defRPr/>
            </a:pPr>
            <a:r>
              <a:rPr lang="ru-RU" sz="1500" b="1" dirty="0" smtClean="0"/>
              <a:t>-	меры по устранению процедур, позволяющих проводить мониторинг отклонения цен заключения договоров от среднерыночного уровня;</a:t>
            </a:r>
          </a:p>
          <a:p>
            <a:pPr algn="just" eaLnBrk="1" hangingPunct="1">
              <a:lnSpc>
                <a:spcPct val="80000"/>
              </a:lnSpc>
              <a:defRPr/>
            </a:pPr>
            <a:r>
              <a:rPr lang="ru-RU" sz="1500" b="1" dirty="0" smtClean="0"/>
              <a:t>-	меры по использованию всех возможных процедур, не противоречащих федеральному и региональному законодательству, в целях свободной конкуренции среди поставщиков продукции  для государственных нужд;</a:t>
            </a:r>
          </a:p>
          <a:p>
            <a:pPr algn="just" eaLnBrk="1" hangingPunct="1">
              <a:lnSpc>
                <a:spcPct val="80000"/>
              </a:lnSpc>
              <a:defRPr/>
            </a:pPr>
            <a:r>
              <a:rPr lang="ru-RU" sz="1500" b="1" dirty="0" smtClean="0"/>
              <a:t>-         меры по устранению случаев участия на стороне поставщиков продукции для государственных нужд близких родственников должностных лиц, ответственных за принятие решений по размещенным государственным заказам, а также лиц, которые могут оказать прямое  влияние на процесс формирования, размещения и контроля за проведением государственных закупок, исключение  иных возможных предпосылок  конфликта интересов государственных служащих.</a:t>
            </a:r>
          </a:p>
          <a:p>
            <a:pPr algn="just" eaLnBrk="1" hangingPunct="1">
              <a:lnSpc>
                <a:spcPct val="80000"/>
              </a:lnSpc>
              <a:defRPr/>
            </a:pPr>
            <a:r>
              <a:rPr lang="ru-RU" sz="1500" b="1" dirty="0" smtClean="0"/>
              <a:t>        Мероприятия, направленные  на совершенствование деятельности хозяйствующих субъектов, в т.ч. при реализации положений Национального плана противодействия коррупции на </a:t>
            </a:r>
            <a:r>
              <a:rPr lang="ru-RU" sz="1500" b="1" dirty="0" smtClean="0">
                <a:solidFill>
                  <a:schemeClr val="bg2"/>
                </a:solidFill>
                <a:effectLst>
                  <a:outerShdw blurRad="38100" dist="38100" dir="2700000" algn="tl">
                    <a:srgbClr val="000000">
                      <a:alpha val="43137"/>
                    </a:srgbClr>
                  </a:outerShdw>
                </a:effectLst>
              </a:rPr>
              <a:t>2010-2011г.г.:</a:t>
            </a:r>
          </a:p>
          <a:p>
            <a:pPr algn="just" eaLnBrk="1" hangingPunct="1">
              <a:lnSpc>
                <a:spcPct val="80000"/>
              </a:lnSpc>
              <a:defRPr/>
            </a:pPr>
            <a:r>
              <a:rPr lang="ru-RU" sz="1500" b="1" dirty="0" smtClean="0"/>
              <a:t>-	создание условий для обеспечения конкуренции на товарных рынках, устранение дискриминационных условий доступа на товарные рынки и (или) к товарам, производимым (реализуемым) субъектами естественных монополий, в отношении которых применяется  регулирование в соответствии с Федеральным законом от 17 августа 1995г. № 147-ФЗ.</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3"/>
          <p:cNvSpPr>
            <a:spLocks noGrp="1"/>
          </p:cNvSpPr>
          <p:nvPr>
            <p:ph type="sldNum" sz="quarter" idx="10"/>
          </p:nvPr>
        </p:nvSpPr>
        <p:spPr>
          <a:noFill/>
        </p:spPr>
        <p:txBody>
          <a:bodyPr/>
          <a:lstStyle/>
          <a:p>
            <a:fld id="{BB6596F0-7FCA-4B15-BAF7-9CF8DEE6A289}" type="slidenum">
              <a:rPr lang="en-US" smtClean="0"/>
              <a:pPr/>
              <a:t>32</a:t>
            </a:fld>
            <a:endParaRPr lang="en-US" smtClean="0"/>
          </a:p>
        </p:txBody>
      </p:sp>
      <p:sp>
        <p:nvSpPr>
          <p:cNvPr id="603140" name="Rectangle 4"/>
          <p:cNvSpPr>
            <a:spLocks noGrp="1" noChangeArrowheads="1"/>
          </p:cNvSpPr>
          <p:nvPr>
            <p:ph type="title"/>
          </p:nvPr>
        </p:nvSpPr>
        <p:spPr>
          <a:xfrm>
            <a:off x="488950" y="260350"/>
            <a:ext cx="9144000" cy="685800"/>
          </a:xfrm>
          <a:ln>
            <a:noFill/>
          </a:ln>
        </p:spPr>
        <p:txBody>
          <a:bodyPr lIns="90000" tIns="46800" rIns="90000" bIns="46800"/>
          <a:lstStyle/>
          <a:p>
            <a:pPr algn="ctr" eaLnBrk="1" hangingPunct="1">
              <a:defRPr/>
            </a:pPr>
            <a:r>
              <a:rPr lang="ru-RU" sz="1800" b="1" dirty="0" smtClean="0">
                <a:solidFill>
                  <a:schemeClr val="bg1"/>
                </a:solidFill>
                <a:effectLst>
                  <a:outerShdw blurRad="38100" dist="38100" dir="2700000" algn="tl">
                    <a:srgbClr val="000000">
                      <a:alpha val="43137"/>
                    </a:srgbClr>
                  </a:outerShdw>
                </a:effectLst>
              </a:rPr>
              <a:t>Нормативные акты, направленные на реализацию </a:t>
            </a:r>
            <a:r>
              <a:rPr lang="ru-RU" sz="1800" b="1" dirty="0" err="1" smtClean="0">
                <a:solidFill>
                  <a:schemeClr val="bg1"/>
                </a:solidFill>
                <a:effectLst>
                  <a:outerShdw blurRad="38100" dist="38100" dir="2700000" algn="tl">
                    <a:srgbClr val="000000">
                      <a:alpha val="43137"/>
                    </a:srgbClr>
                  </a:outerShdw>
                </a:effectLst>
              </a:rPr>
              <a:t>антикоррупционной</a:t>
            </a:r>
            <a:r>
              <a:rPr lang="ru-RU" sz="1800" b="1" dirty="0" smtClean="0">
                <a:solidFill>
                  <a:schemeClr val="bg1"/>
                </a:solidFill>
                <a:effectLst>
                  <a:outerShdw blurRad="38100" dist="38100" dir="2700000" algn="tl">
                    <a:srgbClr val="000000">
                      <a:alpha val="43137"/>
                    </a:srgbClr>
                  </a:outerShdw>
                </a:effectLst>
              </a:rPr>
              <a:t> политики в Ямало-Ненецком УФАС России</a:t>
            </a:r>
          </a:p>
        </p:txBody>
      </p:sp>
      <p:sp>
        <p:nvSpPr>
          <p:cNvPr id="34820" name="AutoShape 5"/>
          <p:cNvSpPr>
            <a:spLocks noChangeArrowheads="1"/>
          </p:cNvSpPr>
          <p:nvPr/>
        </p:nvSpPr>
        <p:spPr bwMode="auto">
          <a:xfrm>
            <a:off x="869950" y="2698750"/>
            <a:ext cx="8610600" cy="533400"/>
          </a:xfrm>
          <a:prstGeom prst="roundRect">
            <a:avLst>
              <a:gd name="adj" fmla="val 16667"/>
            </a:avLst>
          </a:prstGeom>
          <a:gradFill rotWithShape="1">
            <a:gsLst>
              <a:gs pos="0">
                <a:srgbClr val="FF9900"/>
              </a:gs>
              <a:gs pos="100000">
                <a:srgbClr val="FFF1DC"/>
              </a:gs>
            </a:gsLst>
            <a:lin ang="5400000" scaled="1"/>
          </a:gradFill>
          <a:ln w="9525">
            <a:solidFill>
              <a:schemeClr val="tx1"/>
            </a:solidFill>
            <a:round/>
            <a:headEnd/>
            <a:tailEnd/>
          </a:ln>
        </p:spPr>
        <p:txBody>
          <a:bodyPr anchor="ctr"/>
          <a:lstStyle/>
          <a:p>
            <a:pPr algn="ctr" eaLnBrk="0" hangingPunct="0">
              <a:spcBef>
                <a:spcPct val="0"/>
              </a:spcBef>
              <a:buClr>
                <a:srgbClr val="000000"/>
              </a:buClr>
              <a:buSzPct val="100000"/>
              <a:buFont typeface="Times New Roman" pitchFamily="18" charset="0"/>
              <a:buNone/>
              <a:defRPr/>
            </a:pPr>
            <a:r>
              <a:rPr lang="ru-RU" sz="1400" b="1" dirty="0">
                <a:latin typeface="Times New Roman" pitchFamily="18" charset="0"/>
              </a:rPr>
              <a:t>» </a:t>
            </a:r>
            <a:r>
              <a:rPr lang="ru-RU" sz="1200" b="1" dirty="0">
                <a:solidFill>
                  <a:schemeClr val="accent2"/>
                </a:solidFill>
                <a:effectLst>
                  <a:outerShdw blurRad="38100" dist="38100" dir="2700000" algn="tl">
                    <a:srgbClr val="000000">
                      <a:alpha val="43137"/>
                    </a:srgbClr>
                  </a:outerShdw>
                </a:effectLst>
              </a:rPr>
              <a:t>Приказ от 23.08.2010г. № 159 «О Комиссии Ямало-Ненецкого УФАС России по соблюдению требований к служебному поведению государственных гражданских служащих и урегулирования конфликта интересов»</a:t>
            </a:r>
          </a:p>
        </p:txBody>
      </p:sp>
      <p:sp>
        <p:nvSpPr>
          <p:cNvPr id="34821" name="AutoShape 6"/>
          <p:cNvSpPr>
            <a:spLocks noChangeArrowheads="1"/>
          </p:cNvSpPr>
          <p:nvPr/>
        </p:nvSpPr>
        <p:spPr bwMode="auto">
          <a:xfrm>
            <a:off x="869950" y="1784350"/>
            <a:ext cx="8610600" cy="762000"/>
          </a:xfrm>
          <a:prstGeom prst="roundRect">
            <a:avLst>
              <a:gd name="adj" fmla="val 16667"/>
            </a:avLst>
          </a:prstGeom>
          <a:gradFill rotWithShape="1">
            <a:gsLst>
              <a:gs pos="0">
                <a:srgbClr val="33CC33"/>
              </a:gs>
              <a:gs pos="100000">
                <a:srgbClr val="DEF7DE"/>
              </a:gs>
            </a:gsLst>
            <a:lin ang="5400000" scaled="1"/>
          </a:gradFill>
          <a:ln w="9525">
            <a:solidFill>
              <a:schemeClr val="tx1"/>
            </a:solidFill>
            <a:round/>
            <a:headEnd/>
            <a:tailEnd/>
          </a:ln>
        </p:spPr>
        <p:txBody>
          <a:bodyPr anchor="ctr"/>
          <a:lstStyle/>
          <a:p>
            <a:pPr algn="ctr" eaLnBrk="0" hangingPunct="0">
              <a:spcBef>
                <a:spcPct val="0"/>
              </a:spcBef>
              <a:buClr>
                <a:srgbClr val="000000"/>
              </a:buClr>
              <a:buSzPct val="100000"/>
              <a:buFont typeface="Times New Roman" pitchFamily="18" charset="0"/>
              <a:buNone/>
              <a:defRPr/>
            </a:pPr>
            <a:r>
              <a:rPr lang="ru-RU" sz="1700" b="1" dirty="0">
                <a:latin typeface="Times New Roman" pitchFamily="18" charset="0"/>
              </a:rPr>
              <a:t>       </a:t>
            </a:r>
            <a:r>
              <a:rPr lang="ru-RU" sz="1200" b="1" dirty="0">
                <a:solidFill>
                  <a:schemeClr val="accent2"/>
                </a:solidFill>
                <a:effectLst>
                  <a:outerShdw blurRad="38100" dist="38100" dir="2700000" algn="tl">
                    <a:srgbClr val="000000">
                      <a:alpha val="43137"/>
                    </a:srgbClr>
                  </a:outerShdw>
                </a:effectLst>
              </a:rPr>
              <a:t>Приказ от 15.02.2010г. № 38 «Об утверждении Временного положения об электронном документообороте  в Ямало-Ненецком УФАС России и порядке ввода данных в Систему  оперативного контроля стадий рассмотрения дел о нарушении антимонопольного законодательства и дел об административном правонарушении»</a:t>
            </a:r>
            <a:endParaRPr lang="ru-RU" sz="1200" b="1" dirty="0">
              <a:solidFill>
                <a:schemeClr val="accent2"/>
              </a:solidFill>
              <a:effectLst>
                <a:outerShdw blurRad="38100" dist="38100" dir="2700000" algn="tl">
                  <a:srgbClr val="000000">
                    <a:alpha val="43137"/>
                  </a:srgbClr>
                </a:outerShdw>
              </a:effectLst>
              <a:latin typeface="Times New Roman" pitchFamily="18" charset="0"/>
            </a:endParaRPr>
          </a:p>
        </p:txBody>
      </p:sp>
      <p:sp>
        <p:nvSpPr>
          <p:cNvPr id="34822" name="AutoShape 7"/>
          <p:cNvSpPr>
            <a:spLocks noChangeArrowheads="1"/>
          </p:cNvSpPr>
          <p:nvPr/>
        </p:nvSpPr>
        <p:spPr bwMode="auto">
          <a:xfrm>
            <a:off x="869950" y="1174750"/>
            <a:ext cx="8610600" cy="533400"/>
          </a:xfrm>
          <a:prstGeom prst="roundRect">
            <a:avLst>
              <a:gd name="adj" fmla="val 16667"/>
            </a:avLst>
          </a:prstGeom>
          <a:gradFill rotWithShape="1">
            <a:gsLst>
              <a:gs pos="0">
                <a:srgbClr val="CC99FF"/>
              </a:gs>
              <a:gs pos="100000">
                <a:srgbClr val="F7EFFF"/>
              </a:gs>
            </a:gsLst>
            <a:lin ang="5400000" scaled="1"/>
          </a:gradFill>
          <a:ln w="9525">
            <a:solidFill>
              <a:schemeClr val="tx1"/>
            </a:solidFill>
            <a:round/>
            <a:headEnd/>
            <a:tailEnd/>
          </a:ln>
        </p:spPr>
        <p:txBody>
          <a:bodyPr tIns="10800" bIns="10800" anchor="ctr"/>
          <a:lstStyle/>
          <a:p>
            <a:pPr algn="ctr" eaLnBrk="0" hangingPunct="0">
              <a:spcBef>
                <a:spcPct val="0"/>
              </a:spcBef>
              <a:buClr>
                <a:srgbClr val="000000"/>
              </a:buClr>
              <a:buSzPct val="100000"/>
              <a:buFont typeface="Times New Roman" pitchFamily="18" charset="0"/>
              <a:buNone/>
              <a:defRPr/>
            </a:pPr>
            <a:r>
              <a:rPr lang="ru-RU" sz="1700" b="1" dirty="0">
                <a:latin typeface="Times New Roman" pitchFamily="18" charset="0"/>
              </a:rPr>
              <a:t>        </a:t>
            </a:r>
            <a:r>
              <a:rPr lang="ru-RU" sz="1200" b="1" dirty="0">
                <a:solidFill>
                  <a:schemeClr val="accent2"/>
                </a:solidFill>
                <a:effectLst>
                  <a:outerShdw blurRad="38100" dist="38100" dir="2700000" algn="tl">
                    <a:srgbClr val="000000">
                      <a:alpha val="43137"/>
                    </a:srgbClr>
                  </a:outerShdw>
                </a:effectLst>
              </a:rPr>
              <a:t>Приказ от 15.02.2010г. № 37 «О реализации Положения об информационной политике ФАС России и ее территориальных органов»</a:t>
            </a:r>
          </a:p>
        </p:txBody>
      </p:sp>
      <p:sp>
        <p:nvSpPr>
          <p:cNvPr id="34823" name="AutoShape 8"/>
          <p:cNvSpPr>
            <a:spLocks noChangeArrowheads="1"/>
          </p:cNvSpPr>
          <p:nvPr/>
        </p:nvSpPr>
        <p:spPr bwMode="auto">
          <a:xfrm>
            <a:off x="920750" y="4221163"/>
            <a:ext cx="8610600" cy="685800"/>
          </a:xfrm>
          <a:prstGeom prst="roundRect">
            <a:avLst>
              <a:gd name="adj" fmla="val 16667"/>
            </a:avLst>
          </a:prstGeom>
          <a:gradFill rotWithShape="1">
            <a:gsLst>
              <a:gs pos="0">
                <a:srgbClr val="66CCFF"/>
              </a:gs>
              <a:gs pos="100000">
                <a:srgbClr val="E6F7FF"/>
              </a:gs>
            </a:gsLst>
            <a:lin ang="5400000" scaled="1"/>
          </a:gradFill>
          <a:ln w="9525">
            <a:solidFill>
              <a:schemeClr val="tx1"/>
            </a:solidFill>
            <a:round/>
            <a:headEnd/>
            <a:tailEnd/>
          </a:ln>
        </p:spPr>
        <p:txBody>
          <a:bodyPr anchor="ctr"/>
          <a:lstStyle/>
          <a:p>
            <a:pPr algn="ctr" eaLnBrk="0" hangingPunct="0">
              <a:spcBef>
                <a:spcPct val="0"/>
              </a:spcBef>
              <a:buClr>
                <a:srgbClr val="000000"/>
              </a:buClr>
              <a:buSzPct val="100000"/>
              <a:buFont typeface="Times New Roman" pitchFamily="18" charset="0"/>
              <a:buNone/>
              <a:defRPr/>
            </a:pPr>
            <a:r>
              <a:rPr lang="ru-RU" sz="1700" b="1" dirty="0">
                <a:latin typeface="Times New Roman" pitchFamily="18" charset="0"/>
              </a:rPr>
              <a:t>        </a:t>
            </a:r>
            <a:r>
              <a:rPr lang="ru-RU" sz="1200" b="1" dirty="0">
                <a:solidFill>
                  <a:schemeClr val="accent2"/>
                </a:solidFill>
                <a:effectLst>
                  <a:outerShdw blurRad="38100" dist="38100" dir="2700000" algn="tl">
                    <a:srgbClr val="000000">
                      <a:alpha val="43137"/>
                    </a:srgbClr>
                  </a:outerShdw>
                </a:effectLst>
              </a:rPr>
              <a:t>Приказ от 12.11.2010г. № 220 «Об утверждении плана противодействия коррупции Ямало-Ненецкого УФАС России на 2011-2012г.г.»</a:t>
            </a:r>
          </a:p>
        </p:txBody>
      </p:sp>
      <p:sp>
        <p:nvSpPr>
          <p:cNvPr id="34824" name="AutoShape 7"/>
          <p:cNvSpPr>
            <a:spLocks noChangeArrowheads="1"/>
          </p:cNvSpPr>
          <p:nvPr/>
        </p:nvSpPr>
        <p:spPr bwMode="auto">
          <a:xfrm>
            <a:off x="869950" y="3384550"/>
            <a:ext cx="8610600" cy="762000"/>
          </a:xfrm>
          <a:prstGeom prst="roundRect">
            <a:avLst>
              <a:gd name="adj" fmla="val 16667"/>
            </a:avLst>
          </a:prstGeom>
          <a:gradFill rotWithShape="0">
            <a:gsLst>
              <a:gs pos="0">
                <a:srgbClr val="FFCC00"/>
              </a:gs>
              <a:gs pos="100000">
                <a:schemeClr val="bg1"/>
              </a:gs>
            </a:gsLst>
            <a:lin ang="2700000" scaled="1"/>
          </a:gradFill>
          <a:ln w="9525">
            <a:solidFill>
              <a:schemeClr val="tx1"/>
            </a:solidFill>
            <a:round/>
            <a:headEnd/>
            <a:tailEnd/>
          </a:ln>
        </p:spPr>
        <p:txBody>
          <a:bodyPr anchor="ctr"/>
          <a:lstStyle/>
          <a:p>
            <a:pPr algn="ctr">
              <a:spcBef>
                <a:spcPct val="0"/>
              </a:spcBef>
              <a:buFontTx/>
              <a:buNone/>
              <a:defRPr/>
            </a:pPr>
            <a:r>
              <a:rPr lang="ru-RU" sz="1700" b="1" dirty="0">
                <a:latin typeface="Times New Roman" pitchFamily="18" charset="0"/>
              </a:rPr>
              <a:t>        </a:t>
            </a:r>
            <a:r>
              <a:rPr lang="ru-RU" sz="1200" b="1" dirty="0">
                <a:solidFill>
                  <a:schemeClr val="accent2"/>
                </a:solidFill>
                <a:effectLst>
                  <a:outerShdw blurRad="38100" dist="38100" dir="2700000" algn="tl">
                    <a:srgbClr val="000000">
                      <a:alpha val="43137"/>
                    </a:srgbClr>
                  </a:outerShdw>
                </a:effectLst>
              </a:rPr>
              <a:t>Приказ от 30.09.2010г. № 162 «Об определении ответственных за работу по профилактике коррупции и иных правонарушений в Ямало-Ненецком УФАС России»</a:t>
            </a:r>
            <a:endParaRPr lang="ru-RU" sz="1200" b="1" dirty="0">
              <a:solidFill>
                <a:schemeClr val="accent2"/>
              </a:solidFill>
              <a:effectLst>
                <a:outerShdw blurRad="38100" dist="38100" dir="2700000" algn="tl">
                  <a:srgbClr val="000000">
                    <a:alpha val="43137"/>
                  </a:srgbClr>
                </a:outerShdw>
              </a:effectLst>
              <a:latin typeface="Times New Roman" pitchFamily="18" charset="0"/>
            </a:endParaRPr>
          </a:p>
        </p:txBody>
      </p:sp>
      <p:sp>
        <p:nvSpPr>
          <p:cNvPr id="34825" name="AutoShape 7"/>
          <p:cNvSpPr>
            <a:spLocks noChangeArrowheads="1"/>
          </p:cNvSpPr>
          <p:nvPr/>
        </p:nvSpPr>
        <p:spPr bwMode="auto">
          <a:xfrm>
            <a:off x="869950" y="5060950"/>
            <a:ext cx="8610600" cy="685800"/>
          </a:xfrm>
          <a:prstGeom prst="roundRect">
            <a:avLst>
              <a:gd name="adj" fmla="val 16667"/>
            </a:avLst>
          </a:prstGeom>
          <a:gradFill rotWithShape="0">
            <a:gsLst>
              <a:gs pos="0">
                <a:srgbClr val="CC0099"/>
              </a:gs>
              <a:gs pos="100000">
                <a:schemeClr val="bg1"/>
              </a:gs>
            </a:gsLst>
            <a:lin ang="2700000" scaled="1"/>
          </a:gradFill>
          <a:ln w="9525">
            <a:solidFill>
              <a:schemeClr val="tx1"/>
            </a:solidFill>
            <a:round/>
            <a:headEnd/>
            <a:tailEnd/>
          </a:ln>
        </p:spPr>
        <p:txBody>
          <a:bodyPr anchor="ctr"/>
          <a:lstStyle/>
          <a:p>
            <a:pPr indent="355600" algn="ctr">
              <a:spcBef>
                <a:spcPct val="0"/>
              </a:spcBef>
              <a:buFontTx/>
              <a:buNone/>
              <a:defRPr/>
            </a:pPr>
            <a:r>
              <a:rPr lang="ru-RU" sz="1200" b="1" dirty="0">
                <a:solidFill>
                  <a:schemeClr val="accent2"/>
                </a:solidFill>
                <a:effectLst>
                  <a:outerShdw blurRad="38100" dist="38100" dir="2700000" algn="tl">
                    <a:srgbClr val="000000">
                      <a:alpha val="43137"/>
                    </a:srgbClr>
                  </a:outerShdw>
                </a:effectLst>
              </a:rPr>
              <a:t>Приказ от 15.02.2011г. № 31 «О внесении  изменений в приказ Ямало-Ненецкого УФАС России от 23.08.2010 № 159 «О Комиссии Ямало-Ненецкого УФАС России  по соблюдению  требований к служебному поведению государственных гражданских служащих и урегулированию конфликта интересов»</a:t>
            </a:r>
          </a:p>
        </p:txBody>
      </p:sp>
      <p:pic>
        <p:nvPicPr>
          <p:cNvPr id="34826" name="Picture 7" descr="MCj04325860000[1]"/>
          <p:cNvPicPr>
            <a:picLocks noChangeAspect="1" noChangeArrowheads="1"/>
          </p:cNvPicPr>
          <p:nvPr/>
        </p:nvPicPr>
        <p:blipFill>
          <a:blip r:embed="rId2"/>
          <a:srcRect/>
          <a:stretch>
            <a:fillRect/>
          </a:stretch>
        </p:blipFill>
        <p:spPr bwMode="auto">
          <a:xfrm>
            <a:off x="793750" y="1098550"/>
            <a:ext cx="533400" cy="533400"/>
          </a:xfrm>
          <a:prstGeom prst="rect">
            <a:avLst/>
          </a:prstGeom>
          <a:noFill/>
          <a:ln w="9525">
            <a:noFill/>
            <a:miter lim="800000"/>
            <a:headEnd/>
            <a:tailEnd/>
          </a:ln>
        </p:spPr>
      </p:pic>
      <p:pic>
        <p:nvPicPr>
          <p:cNvPr id="34827" name="Picture 7" descr="MCj04325860000[1]"/>
          <p:cNvPicPr>
            <a:picLocks noChangeAspect="1" noChangeArrowheads="1"/>
          </p:cNvPicPr>
          <p:nvPr/>
        </p:nvPicPr>
        <p:blipFill>
          <a:blip r:embed="rId2"/>
          <a:srcRect/>
          <a:stretch>
            <a:fillRect/>
          </a:stretch>
        </p:blipFill>
        <p:spPr bwMode="auto">
          <a:xfrm>
            <a:off x="738188" y="1785938"/>
            <a:ext cx="533400" cy="533400"/>
          </a:xfrm>
          <a:prstGeom prst="rect">
            <a:avLst/>
          </a:prstGeom>
          <a:noFill/>
          <a:ln w="9525">
            <a:noFill/>
            <a:miter lim="800000"/>
            <a:headEnd/>
            <a:tailEnd/>
          </a:ln>
        </p:spPr>
      </p:pic>
      <p:pic>
        <p:nvPicPr>
          <p:cNvPr id="34828" name="Picture 7" descr="MCj04325860000[1]"/>
          <p:cNvPicPr>
            <a:picLocks noChangeAspect="1" noChangeArrowheads="1"/>
          </p:cNvPicPr>
          <p:nvPr/>
        </p:nvPicPr>
        <p:blipFill>
          <a:blip r:embed="rId2"/>
          <a:srcRect/>
          <a:stretch>
            <a:fillRect/>
          </a:stretch>
        </p:blipFill>
        <p:spPr bwMode="auto">
          <a:xfrm>
            <a:off x="793750" y="2622550"/>
            <a:ext cx="533400" cy="533400"/>
          </a:xfrm>
          <a:prstGeom prst="rect">
            <a:avLst/>
          </a:prstGeom>
          <a:noFill/>
          <a:ln w="9525">
            <a:noFill/>
            <a:miter lim="800000"/>
            <a:headEnd/>
            <a:tailEnd/>
          </a:ln>
        </p:spPr>
      </p:pic>
      <p:pic>
        <p:nvPicPr>
          <p:cNvPr id="34829" name="Picture 7" descr="MCj04325860000[1]"/>
          <p:cNvPicPr>
            <a:picLocks noChangeAspect="1" noChangeArrowheads="1"/>
          </p:cNvPicPr>
          <p:nvPr/>
        </p:nvPicPr>
        <p:blipFill>
          <a:blip r:embed="rId2"/>
          <a:srcRect/>
          <a:stretch>
            <a:fillRect/>
          </a:stretch>
        </p:blipFill>
        <p:spPr bwMode="auto">
          <a:xfrm>
            <a:off x="793750" y="3281363"/>
            <a:ext cx="533400" cy="533400"/>
          </a:xfrm>
          <a:prstGeom prst="rect">
            <a:avLst/>
          </a:prstGeom>
          <a:noFill/>
          <a:ln w="9525">
            <a:noFill/>
            <a:miter lim="800000"/>
            <a:headEnd/>
            <a:tailEnd/>
          </a:ln>
        </p:spPr>
      </p:pic>
      <p:pic>
        <p:nvPicPr>
          <p:cNvPr id="34830" name="Picture 7" descr="MCj04325860000[1]"/>
          <p:cNvPicPr>
            <a:picLocks noChangeAspect="1" noChangeArrowheads="1"/>
          </p:cNvPicPr>
          <p:nvPr/>
        </p:nvPicPr>
        <p:blipFill>
          <a:blip r:embed="rId2"/>
          <a:srcRect/>
          <a:stretch>
            <a:fillRect/>
          </a:stretch>
        </p:blipFill>
        <p:spPr bwMode="auto">
          <a:xfrm>
            <a:off x="849313" y="4221163"/>
            <a:ext cx="533400" cy="533400"/>
          </a:xfrm>
          <a:prstGeom prst="rect">
            <a:avLst/>
          </a:prstGeom>
          <a:noFill/>
          <a:ln w="9525">
            <a:noFill/>
            <a:miter lim="800000"/>
            <a:headEnd/>
            <a:tailEnd/>
          </a:ln>
        </p:spPr>
      </p:pic>
      <p:pic>
        <p:nvPicPr>
          <p:cNvPr id="34831" name="Picture 7" descr="MCj04325860000[1]"/>
          <p:cNvPicPr>
            <a:picLocks noChangeAspect="1" noChangeArrowheads="1"/>
          </p:cNvPicPr>
          <p:nvPr/>
        </p:nvPicPr>
        <p:blipFill>
          <a:blip r:embed="rId2"/>
          <a:srcRect/>
          <a:stretch>
            <a:fillRect/>
          </a:stretch>
        </p:blipFill>
        <p:spPr bwMode="auto">
          <a:xfrm>
            <a:off x="793750" y="4984750"/>
            <a:ext cx="533400" cy="533400"/>
          </a:xfrm>
          <a:prstGeom prst="rect">
            <a:avLst/>
          </a:prstGeom>
          <a:noFill/>
          <a:ln w="9525">
            <a:noFill/>
            <a:miter lim="800000"/>
            <a:headEnd/>
            <a:tailEnd/>
          </a:ln>
        </p:spPr>
      </p:pic>
      <p:sp>
        <p:nvSpPr>
          <p:cNvPr id="34832" name="AutoShape 7"/>
          <p:cNvSpPr>
            <a:spLocks noChangeArrowheads="1"/>
          </p:cNvSpPr>
          <p:nvPr/>
        </p:nvSpPr>
        <p:spPr bwMode="auto">
          <a:xfrm>
            <a:off x="869950" y="5899150"/>
            <a:ext cx="8610600" cy="762000"/>
          </a:xfrm>
          <a:prstGeom prst="roundRect">
            <a:avLst>
              <a:gd name="adj" fmla="val 16667"/>
            </a:avLst>
          </a:prstGeom>
          <a:gradFill rotWithShape="0">
            <a:gsLst>
              <a:gs pos="0">
                <a:srgbClr val="FF0000">
                  <a:alpha val="62999"/>
                </a:srgbClr>
              </a:gs>
              <a:gs pos="100000">
                <a:schemeClr val="bg1"/>
              </a:gs>
            </a:gsLst>
            <a:lin ang="2700000" scaled="1"/>
          </a:gradFill>
          <a:ln w="9525">
            <a:solidFill>
              <a:schemeClr val="tx1"/>
            </a:solidFill>
            <a:round/>
            <a:headEnd/>
            <a:tailEnd/>
          </a:ln>
        </p:spPr>
        <p:txBody>
          <a:bodyPr anchor="ctr"/>
          <a:lstStyle/>
          <a:p>
            <a:pPr indent="355600" algn="ctr">
              <a:spcBef>
                <a:spcPct val="0"/>
              </a:spcBef>
              <a:buFontTx/>
              <a:buNone/>
              <a:defRPr/>
            </a:pPr>
            <a:r>
              <a:rPr lang="ru-RU" sz="1200" b="1" dirty="0">
                <a:solidFill>
                  <a:schemeClr val="accent2"/>
                </a:solidFill>
                <a:effectLst>
                  <a:outerShdw blurRad="38100" dist="38100" dir="2700000" algn="tl">
                    <a:srgbClr val="000000">
                      <a:alpha val="43137"/>
                    </a:srgbClr>
                  </a:outerShdw>
                </a:effectLst>
              </a:rPr>
              <a:t>Приказ Ямало-Ненецкого УФАС России от 30.06.2010г. № 97 «Об утверждении </a:t>
            </a:r>
            <a:r>
              <a:rPr lang="ru-RU" sz="1200" b="1" dirty="0" err="1">
                <a:solidFill>
                  <a:schemeClr val="accent2"/>
                </a:solidFill>
                <a:effectLst>
                  <a:outerShdw blurRad="38100" dist="38100" dir="2700000" algn="tl">
                    <a:srgbClr val="000000">
                      <a:alpha val="43137"/>
                    </a:srgbClr>
                  </a:outerShdw>
                </a:effectLst>
              </a:rPr>
              <a:t>Антикоррупционной</a:t>
            </a:r>
            <a:r>
              <a:rPr lang="ru-RU" sz="1200" b="1" dirty="0">
                <a:solidFill>
                  <a:schemeClr val="accent2"/>
                </a:solidFill>
                <a:effectLst>
                  <a:outerShdw blurRad="38100" dist="38100" dir="2700000" algn="tl">
                    <a:srgbClr val="000000">
                      <a:alpha val="43137"/>
                    </a:srgbClr>
                  </a:outerShdw>
                </a:effectLst>
              </a:rPr>
              <a:t> программы  на 2010-2011г.г.»</a:t>
            </a:r>
          </a:p>
        </p:txBody>
      </p:sp>
      <p:pic>
        <p:nvPicPr>
          <p:cNvPr id="34833" name="Picture 7" descr="MCj04325860000[1]"/>
          <p:cNvPicPr>
            <a:picLocks noChangeAspect="1" noChangeArrowheads="1"/>
          </p:cNvPicPr>
          <p:nvPr/>
        </p:nvPicPr>
        <p:blipFill>
          <a:blip r:embed="rId2"/>
          <a:srcRect/>
          <a:stretch>
            <a:fillRect/>
          </a:stretch>
        </p:blipFill>
        <p:spPr bwMode="auto">
          <a:xfrm>
            <a:off x="869950" y="5746750"/>
            <a:ext cx="533400" cy="533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омер слайда 3"/>
          <p:cNvSpPr>
            <a:spLocks noGrp="1"/>
          </p:cNvSpPr>
          <p:nvPr>
            <p:ph type="sldNum" sz="quarter" idx="10"/>
          </p:nvPr>
        </p:nvSpPr>
        <p:spPr>
          <a:noFill/>
        </p:spPr>
        <p:txBody>
          <a:bodyPr/>
          <a:lstStyle/>
          <a:p>
            <a:fld id="{682D193A-38AF-4BE3-84F2-6711E61AAF37}" type="slidenum">
              <a:rPr lang="en-US" smtClean="0"/>
              <a:pPr/>
              <a:t>33</a:t>
            </a:fld>
            <a:endParaRPr lang="en-US" smtClean="0"/>
          </a:p>
        </p:txBody>
      </p:sp>
      <p:sp>
        <p:nvSpPr>
          <p:cNvPr id="35843" name="AutoShape 7"/>
          <p:cNvSpPr>
            <a:spLocks noChangeArrowheads="1"/>
          </p:cNvSpPr>
          <p:nvPr/>
        </p:nvSpPr>
        <p:spPr bwMode="auto">
          <a:xfrm>
            <a:off x="560388" y="2997200"/>
            <a:ext cx="8610600" cy="533400"/>
          </a:xfrm>
          <a:prstGeom prst="roundRect">
            <a:avLst>
              <a:gd name="adj" fmla="val 16667"/>
            </a:avLst>
          </a:prstGeom>
          <a:gradFill rotWithShape="1">
            <a:gsLst>
              <a:gs pos="0">
                <a:srgbClr val="FF9900"/>
              </a:gs>
              <a:gs pos="100000">
                <a:srgbClr val="FFF1DC"/>
              </a:gs>
            </a:gsLst>
            <a:lin ang="5400000" scaled="1"/>
          </a:gradFill>
          <a:ln w="9525">
            <a:solidFill>
              <a:schemeClr val="tx1"/>
            </a:solidFill>
            <a:round/>
            <a:headEnd/>
            <a:tailEnd/>
          </a:ln>
        </p:spPr>
        <p:txBody>
          <a:bodyPr anchor="ctr"/>
          <a:lstStyle/>
          <a:p>
            <a:pPr algn="ctr" eaLnBrk="0" hangingPunct="0">
              <a:spcBef>
                <a:spcPct val="0"/>
              </a:spcBef>
              <a:buClr>
                <a:srgbClr val="000000"/>
              </a:buClr>
              <a:buSzPct val="100000"/>
              <a:buFont typeface="Times New Roman" pitchFamily="18" charset="0"/>
              <a:buNone/>
              <a:defRPr/>
            </a:pPr>
            <a:r>
              <a:rPr lang="ru-RU" sz="1700" b="1" dirty="0">
                <a:effectLst>
                  <a:outerShdw blurRad="38100" dist="38100" dir="2700000" algn="tl">
                    <a:srgbClr val="000000">
                      <a:alpha val="43137"/>
                    </a:srgbClr>
                  </a:outerShdw>
                </a:effectLst>
                <a:latin typeface="Times New Roman" pitchFamily="18" charset="0"/>
              </a:rPr>
              <a:t>       </a:t>
            </a:r>
            <a:r>
              <a:rPr lang="ru-RU" sz="1200" b="1" dirty="0">
                <a:solidFill>
                  <a:schemeClr val="accent2"/>
                </a:solidFill>
                <a:effectLst>
                  <a:outerShdw blurRad="38100" dist="38100" dir="2700000" algn="tl">
                    <a:srgbClr val="000000">
                      <a:alpha val="43137"/>
                    </a:srgbClr>
                  </a:outerShdw>
                </a:effectLst>
              </a:rPr>
              <a:t>Приказ Федеральной антимонопольной службы от 25.02.2011 г. № 139 «Об утверждении Этического кодекса государственных гражданских служащих Федеральной антимонопольной службы»</a:t>
            </a:r>
            <a:endParaRPr lang="ru-RU" sz="1200" b="1" dirty="0">
              <a:solidFill>
                <a:schemeClr val="accent2"/>
              </a:solidFill>
              <a:effectLst>
                <a:outerShdw blurRad="38100" dist="38100" dir="2700000" algn="tl">
                  <a:srgbClr val="000000">
                    <a:alpha val="43137"/>
                  </a:srgbClr>
                </a:outerShdw>
              </a:effectLst>
              <a:latin typeface="Times New Roman" pitchFamily="18" charset="0"/>
            </a:endParaRPr>
          </a:p>
        </p:txBody>
      </p:sp>
      <p:sp>
        <p:nvSpPr>
          <p:cNvPr id="35844" name="AutoShape 8"/>
          <p:cNvSpPr>
            <a:spLocks noChangeArrowheads="1"/>
          </p:cNvSpPr>
          <p:nvPr/>
        </p:nvSpPr>
        <p:spPr bwMode="auto">
          <a:xfrm>
            <a:off x="488950" y="1844675"/>
            <a:ext cx="8610600" cy="762000"/>
          </a:xfrm>
          <a:prstGeom prst="roundRect">
            <a:avLst>
              <a:gd name="adj" fmla="val 16667"/>
            </a:avLst>
          </a:prstGeom>
          <a:gradFill rotWithShape="1">
            <a:gsLst>
              <a:gs pos="0">
                <a:srgbClr val="33CC33"/>
              </a:gs>
              <a:gs pos="100000">
                <a:srgbClr val="DEF7DE"/>
              </a:gs>
            </a:gsLst>
            <a:lin ang="5400000" scaled="1"/>
          </a:gradFill>
          <a:ln w="9525">
            <a:solidFill>
              <a:schemeClr val="tx1"/>
            </a:solidFill>
            <a:round/>
            <a:headEnd/>
            <a:tailEnd/>
          </a:ln>
        </p:spPr>
        <p:txBody>
          <a:bodyPr anchor="ctr"/>
          <a:lstStyle/>
          <a:p>
            <a:pPr algn="ctr" eaLnBrk="0" hangingPunct="0">
              <a:spcBef>
                <a:spcPct val="0"/>
              </a:spcBef>
              <a:buClr>
                <a:srgbClr val="000000"/>
              </a:buClr>
              <a:buSzPct val="100000"/>
              <a:buFont typeface="Times New Roman" pitchFamily="18" charset="0"/>
              <a:buNone/>
              <a:defRPr/>
            </a:pPr>
            <a:r>
              <a:rPr lang="ru-RU" sz="1700" b="1" dirty="0">
                <a:latin typeface="Times New Roman" pitchFamily="18" charset="0"/>
              </a:rPr>
              <a:t>       </a:t>
            </a:r>
            <a:r>
              <a:rPr lang="ru-RU" sz="1200" b="1" dirty="0">
                <a:solidFill>
                  <a:schemeClr val="accent2"/>
                </a:solidFill>
                <a:effectLst>
                  <a:outerShdw blurRad="38100" dist="38100" dir="2700000" algn="tl">
                    <a:srgbClr val="000000">
                      <a:alpha val="43137"/>
                    </a:srgbClr>
                  </a:outerShdw>
                </a:effectLst>
              </a:rPr>
              <a:t>Приказ Федеральной антимонопольной службы от 15 июля 2010 г. № 403 «Об утверждении Перечня должностей федеральной государственной службы, при назначении на которые граждане при замещении которых федеральные государственные служащие ФАС России обязаны представлять сведения о своих доходах, об имуществе и обязательствах имущественного характера, а также сведений о доходах, об имуществе и обязательствах имущественного  характера своих супруги (супруга) и несовершеннолетних детей».Зарегистрирован  в Минюсте 31.08.2010, </a:t>
            </a:r>
            <a:r>
              <a:rPr lang="ru-RU" sz="1200" b="1" dirty="0" err="1">
                <a:solidFill>
                  <a:schemeClr val="accent2"/>
                </a:solidFill>
                <a:effectLst>
                  <a:outerShdw blurRad="38100" dist="38100" dir="2700000" algn="tl">
                    <a:srgbClr val="000000">
                      <a:alpha val="43137"/>
                    </a:srgbClr>
                  </a:outerShdw>
                </a:effectLst>
              </a:rPr>
              <a:t>рег.№</a:t>
            </a:r>
            <a:r>
              <a:rPr lang="ru-RU" sz="1200" b="1" dirty="0">
                <a:solidFill>
                  <a:schemeClr val="accent2"/>
                </a:solidFill>
                <a:effectLst>
                  <a:outerShdw blurRad="38100" dist="38100" dir="2700000" algn="tl">
                    <a:srgbClr val="000000">
                      <a:alpha val="43137"/>
                    </a:srgbClr>
                  </a:outerShdw>
                </a:effectLst>
              </a:rPr>
              <a:t> 18321.</a:t>
            </a:r>
          </a:p>
        </p:txBody>
      </p:sp>
      <p:sp>
        <p:nvSpPr>
          <p:cNvPr id="35845" name="AutoShape 9"/>
          <p:cNvSpPr>
            <a:spLocks noChangeArrowheads="1"/>
          </p:cNvSpPr>
          <p:nvPr/>
        </p:nvSpPr>
        <p:spPr bwMode="auto">
          <a:xfrm>
            <a:off x="273050" y="333375"/>
            <a:ext cx="9072563" cy="1081088"/>
          </a:xfrm>
          <a:prstGeom prst="roundRect">
            <a:avLst>
              <a:gd name="adj" fmla="val 16667"/>
            </a:avLst>
          </a:prstGeom>
          <a:gradFill rotWithShape="1">
            <a:gsLst>
              <a:gs pos="0">
                <a:srgbClr val="CC99FF"/>
              </a:gs>
              <a:gs pos="100000">
                <a:srgbClr val="F7EFFF"/>
              </a:gs>
            </a:gsLst>
            <a:lin ang="5400000" scaled="1"/>
          </a:gradFill>
          <a:ln w="9525">
            <a:solidFill>
              <a:schemeClr val="tx1"/>
            </a:solidFill>
            <a:round/>
            <a:headEnd/>
            <a:tailEnd/>
          </a:ln>
        </p:spPr>
        <p:txBody>
          <a:bodyPr tIns="10800" bIns="10800" anchor="ctr"/>
          <a:lstStyle/>
          <a:p>
            <a:pPr algn="ctr">
              <a:defRPr/>
            </a:pPr>
            <a:r>
              <a:rPr lang="ru-RU" sz="1700" b="1" dirty="0">
                <a:latin typeface="Times New Roman" pitchFamily="18" charset="0"/>
              </a:rPr>
              <a:t>       </a:t>
            </a:r>
            <a:r>
              <a:rPr lang="ru-RU" sz="1200" b="1" dirty="0">
                <a:solidFill>
                  <a:schemeClr val="accent2"/>
                </a:solidFill>
                <a:effectLst>
                  <a:outerShdw blurRad="38100" dist="38100" dir="2700000" algn="tl">
                    <a:srgbClr val="000000">
                      <a:alpha val="43137"/>
                    </a:srgbClr>
                  </a:outerShdw>
                </a:effectLst>
              </a:rPr>
              <a:t>Приказ Федеральной антимонопольной службы от 19.05.2010г. № 255 «О порядке уведомления федеральными государственными гражданскими служащими</a:t>
            </a:r>
            <a:r>
              <a:rPr lang="ru-RU" sz="1200" b="1" dirty="0">
                <a:effectLst>
                  <a:outerShdw blurRad="38100" dist="38100" dir="2700000" algn="tl">
                    <a:srgbClr val="000000">
                      <a:alpha val="43137"/>
                    </a:srgbClr>
                  </a:outerShdw>
                </a:effectLst>
              </a:rPr>
              <a:t> </a:t>
            </a:r>
            <a:r>
              <a:rPr lang="ru-RU" sz="1200" b="1" dirty="0">
                <a:solidFill>
                  <a:schemeClr val="accent2"/>
                </a:solidFill>
                <a:effectLst>
                  <a:outerShdw blurRad="38100" dist="38100" dir="2700000" algn="tl">
                    <a:srgbClr val="000000">
                      <a:alpha val="43137"/>
                    </a:srgbClr>
                  </a:outerShdw>
                </a:effectLst>
              </a:rPr>
              <a:t>Федеральной</a:t>
            </a:r>
            <a:r>
              <a:rPr lang="ru-RU" sz="1200" b="1" dirty="0">
                <a:effectLst>
                  <a:outerShdw blurRad="38100" dist="38100" dir="2700000" algn="tl">
                    <a:srgbClr val="000000">
                      <a:alpha val="43137"/>
                    </a:srgbClr>
                  </a:outerShdw>
                </a:effectLst>
              </a:rPr>
              <a:t> </a:t>
            </a:r>
            <a:r>
              <a:rPr lang="ru-RU" sz="1200" b="1" dirty="0">
                <a:solidFill>
                  <a:schemeClr val="accent2"/>
                </a:solidFill>
                <a:effectLst>
                  <a:outerShdw blurRad="38100" dist="38100" dir="2700000" algn="tl">
                    <a:srgbClr val="000000">
                      <a:alpha val="43137"/>
                    </a:srgbClr>
                  </a:outerShdw>
                </a:effectLst>
              </a:rPr>
              <a:t>антимонопольной службы руководителя ФАС  России (руководителя территориального органа ФАС России) о фактах обращения  каких-либо лиц в целях склонения к совершению коррупционных правонарушений, организации проверок этих сведений и регистрации уведомлений»</a:t>
            </a:r>
          </a:p>
          <a:p>
            <a:pPr algn="ctr">
              <a:defRPr/>
            </a:pPr>
            <a:r>
              <a:rPr lang="ru-RU" sz="1200" b="1" dirty="0">
                <a:solidFill>
                  <a:schemeClr val="accent2"/>
                </a:solidFill>
                <a:effectLst>
                  <a:outerShdw blurRad="38100" dist="38100" dir="2700000" algn="tl">
                    <a:srgbClr val="000000">
                      <a:alpha val="43137"/>
                    </a:srgbClr>
                  </a:outerShdw>
                </a:effectLst>
              </a:rPr>
              <a:t>Зарегистрировано в Минюсте РФ 16 июля 2010 г.</a:t>
            </a:r>
          </a:p>
        </p:txBody>
      </p:sp>
      <p:sp>
        <p:nvSpPr>
          <p:cNvPr id="35846" name="AutoShape 10"/>
          <p:cNvSpPr>
            <a:spLocks noChangeArrowheads="1"/>
          </p:cNvSpPr>
          <p:nvPr/>
        </p:nvSpPr>
        <p:spPr bwMode="auto">
          <a:xfrm>
            <a:off x="488950" y="4868863"/>
            <a:ext cx="8610600" cy="503237"/>
          </a:xfrm>
          <a:prstGeom prst="roundRect">
            <a:avLst>
              <a:gd name="adj" fmla="val 16667"/>
            </a:avLst>
          </a:prstGeom>
          <a:gradFill rotWithShape="1">
            <a:gsLst>
              <a:gs pos="0">
                <a:srgbClr val="66CCFF"/>
              </a:gs>
              <a:gs pos="100000">
                <a:srgbClr val="E6F7FF"/>
              </a:gs>
            </a:gsLst>
            <a:lin ang="5400000" scaled="1"/>
          </a:gradFill>
          <a:ln w="9525">
            <a:solidFill>
              <a:schemeClr val="tx1"/>
            </a:solidFill>
            <a:round/>
            <a:headEnd/>
            <a:tailEnd/>
          </a:ln>
        </p:spPr>
        <p:txBody>
          <a:bodyPr anchor="ctr"/>
          <a:lstStyle/>
          <a:p>
            <a:pPr algn="ctr" eaLnBrk="0" hangingPunct="0">
              <a:spcBef>
                <a:spcPct val="0"/>
              </a:spcBef>
              <a:buClr>
                <a:srgbClr val="000000"/>
              </a:buClr>
              <a:buSzPct val="100000"/>
              <a:buFont typeface="Times New Roman" pitchFamily="18" charset="0"/>
              <a:buNone/>
              <a:defRPr/>
            </a:pPr>
            <a:r>
              <a:rPr lang="ru-RU" sz="1700" b="1" dirty="0">
                <a:solidFill>
                  <a:schemeClr val="accent2"/>
                </a:solidFill>
                <a:latin typeface="Times New Roman" pitchFamily="18" charset="0"/>
              </a:rPr>
              <a:t> </a:t>
            </a:r>
            <a:r>
              <a:rPr lang="ru-RU" sz="1700" b="1" dirty="0">
                <a:latin typeface="Times New Roman" pitchFamily="18" charset="0"/>
              </a:rPr>
              <a:t>       </a:t>
            </a:r>
            <a:r>
              <a:rPr lang="ru-RU" sz="1200" b="1" dirty="0">
                <a:solidFill>
                  <a:schemeClr val="accent2"/>
                </a:solidFill>
                <a:effectLst>
                  <a:outerShdw blurRad="38100" dist="38100" dir="2700000" algn="tl">
                    <a:srgbClr val="000000">
                      <a:alpha val="43137"/>
                    </a:srgbClr>
                  </a:outerShdw>
                </a:effectLst>
              </a:rPr>
              <a:t>Приказ ФАС России от 04.10.2010г. № 559 «Об утверждении положения об организации работы с персональными данными федерального государственного гражданского служащего ФАС России и его личного дела». Зарегистрирован  в Минюсте 06.12.2010, </a:t>
            </a:r>
            <a:r>
              <a:rPr lang="ru-RU" sz="1200" b="1" dirty="0" err="1">
                <a:solidFill>
                  <a:schemeClr val="accent2"/>
                </a:solidFill>
                <a:effectLst>
                  <a:outerShdw blurRad="38100" dist="38100" dir="2700000" algn="tl">
                    <a:srgbClr val="000000">
                      <a:alpha val="43137"/>
                    </a:srgbClr>
                  </a:outerShdw>
                </a:effectLst>
              </a:rPr>
              <a:t>рег.№</a:t>
            </a:r>
            <a:r>
              <a:rPr lang="ru-RU" sz="1200" b="1" dirty="0">
                <a:solidFill>
                  <a:schemeClr val="accent2"/>
                </a:solidFill>
                <a:effectLst>
                  <a:outerShdw blurRad="38100" dist="38100" dir="2700000" algn="tl">
                    <a:srgbClr val="000000">
                      <a:alpha val="43137"/>
                    </a:srgbClr>
                  </a:outerShdw>
                </a:effectLst>
              </a:rPr>
              <a:t> 19114</a:t>
            </a:r>
            <a:endParaRPr lang="ru-RU" sz="1700" b="1" dirty="0">
              <a:solidFill>
                <a:schemeClr val="accent2"/>
              </a:solidFill>
              <a:effectLst>
                <a:outerShdw blurRad="38100" dist="38100" dir="2700000" algn="tl">
                  <a:srgbClr val="000000">
                    <a:alpha val="43137"/>
                  </a:srgbClr>
                </a:outerShdw>
              </a:effectLst>
              <a:latin typeface="Times New Roman" pitchFamily="18" charset="0"/>
            </a:endParaRPr>
          </a:p>
        </p:txBody>
      </p:sp>
      <p:sp>
        <p:nvSpPr>
          <p:cNvPr id="35847" name="AutoShape 7"/>
          <p:cNvSpPr>
            <a:spLocks noChangeArrowheads="1"/>
          </p:cNvSpPr>
          <p:nvPr/>
        </p:nvSpPr>
        <p:spPr bwMode="auto">
          <a:xfrm>
            <a:off x="560388" y="3789363"/>
            <a:ext cx="8610600" cy="690562"/>
          </a:xfrm>
          <a:prstGeom prst="roundRect">
            <a:avLst>
              <a:gd name="adj" fmla="val 16667"/>
            </a:avLst>
          </a:prstGeom>
          <a:gradFill rotWithShape="0">
            <a:gsLst>
              <a:gs pos="0">
                <a:srgbClr val="FFCC00"/>
              </a:gs>
              <a:gs pos="100000">
                <a:schemeClr val="bg1"/>
              </a:gs>
            </a:gsLst>
            <a:lin ang="2700000" scaled="1"/>
          </a:gradFill>
          <a:ln w="9525">
            <a:solidFill>
              <a:schemeClr val="tx1"/>
            </a:solidFill>
            <a:round/>
            <a:headEnd/>
            <a:tailEnd/>
          </a:ln>
        </p:spPr>
        <p:txBody>
          <a:bodyPr anchor="ctr"/>
          <a:lstStyle/>
          <a:p>
            <a:pPr algn="ctr">
              <a:spcBef>
                <a:spcPct val="0"/>
              </a:spcBef>
              <a:buFontTx/>
              <a:buNone/>
              <a:defRPr/>
            </a:pPr>
            <a:r>
              <a:rPr lang="ru-RU" sz="1700" b="1" dirty="0">
                <a:effectLst>
                  <a:outerShdw blurRad="38100" dist="38100" dir="2700000" algn="tl">
                    <a:srgbClr val="000000">
                      <a:alpha val="43137"/>
                    </a:srgbClr>
                  </a:outerShdw>
                </a:effectLst>
                <a:latin typeface="Times New Roman" pitchFamily="18" charset="0"/>
              </a:rPr>
              <a:t>        </a:t>
            </a:r>
            <a:r>
              <a:rPr lang="ru-RU" sz="1200" b="1" dirty="0">
                <a:solidFill>
                  <a:schemeClr val="accent2"/>
                </a:solidFill>
                <a:effectLst>
                  <a:outerShdw blurRad="38100" dist="38100" dir="2700000" algn="tl">
                    <a:srgbClr val="000000">
                      <a:alpha val="43137"/>
                    </a:srgbClr>
                  </a:outerShdw>
                </a:effectLst>
              </a:rPr>
              <a:t>Приказ ФАС России от 29.10.2010 № 607 «Об утверждении Положения о порядке проведения служебных проверок и применения дисциплинарных взысканий в Федеральной антимонопольной службе» Зарегистрирован  в Минюсте 02.12.2010, </a:t>
            </a:r>
            <a:r>
              <a:rPr lang="ru-RU" sz="1200" b="1" dirty="0" err="1">
                <a:solidFill>
                  <a:schemeClr val="accent2"/>
                </a:solidFill>
                <a:effectLst>
                  <a:outerShdw blurRad="38100" dist="38100" dir="2700000" algn="tl">
                    <a:srgbClr val="000000">
                      <a:alpha val="43137"/>
                    </a:srgbClr>
                  </a:outerShdw>
                </a:effectLst>
              </a:rPr>
              <a:t>рег.№</a:t>
            </a:r>
            <a:r>
              <a:rPr lang="ru-RU" sz="1200" b="1" dirty="0">
                <a:solidFill>
                  <a:schemeClr val="accent2"/>
                </a:solidFill>
                <a:effectLst>
                  <a:outerShdw blurRad="38100" dist="38100" dir="2700000" algn="tl">
                    <a:srgbClr val="000000">
                      <a:alpha val="43137"/>
                    </a:srgbClr>
                  </a:outerShdw>
                </a:effectLst>
              </a:rPr>
              <a:t> 19101</a:t>
            </a:r>
          </a:p>
        </p:txBody>
      </p:sp>
      <p:sp>
        <p:nvSpPr>
          <p:cNvPr id="35848" name="AutoShape 7"/>
          <p:cNvSpPr>
            <a:spLocks noChangeArrowheads="1"/>
          </p:cNvSpPr>
          <p:nvPr/>
        </p:nvSpPr>
        <p:spPr bwMode="auto">
          <a:xfrm>
            <a:off x="488950" y="5661025"/>
            <a:ext cx="8610600" cy="685800"/>
          </a:xfrm>
          <a:prstGeom prst="roundRect">
            <a:avLst>
              <a:gd name="adj" fmla="val 16667"/>
            </a:avLst>
          </a:prstGeom>
          <a:gradFill rotWithShape="0">
            <a:gsLst>
              <a:gs pos="0">
                <a:srgbClr val="CC0099"/>
              </a:gs>
              <a:gs pos="100000">
                <a:schemeClr val="bg1"/>
              </a:gs>
            </a:gsLst>
            <a:lin ang="2700000" scaled="1"/>
          </a:gradFill>
          <a:ln w="9525">
            <a:solidFill>
              <a:schemeClr val="tx1"/>
            </a:solidFill>
            <a:round/>
            <a:headEnd/>
            <a:tailEnd/>
          </a:ln>
        </p:spPr>
        <p:txBody>
          <a:bodyPr anchor="ctr"/>
          <a:lstStyle/>
          <a:p>
            <a:pPr indent="355600" algn="ctr">
              <a:defRPr/>
            </a:pPr>
            <a:r>
              <a:rPr lang="ru-RU" sz="1200" b="1" dirty="0">
                <a:solidFill>
                  <a:schemeClr val="accent2"/>
                </a:solidFill>
                <a:effectLst>
                  <a:outerShdw blurRad="38100" dist="38100" dir="2700000" algn="tl">
                    <a:srgbClr val="000000">
                      <a:alpha val="43137"/>
                    </a:srgbClr>
                  </a:outerShdw>
                </a:effectLst>
              </a:rPr>
              <a:t>Приказ Ямало-Ненецкого УФАС России от 18.02.2011г № 44. «Об утверждении  Перечня мероприятий по выполнению поручения   Президента  Российской Федерации Медведева Д.А. от 21.01.2011 № Пр-133 в Ямало-Ненецком УФАС России </a:t>
            </a:r>
          </a:p>
          <a:p>
            <a:pPr indent="355600" algn="ctr">
              <a:defRPr/>
            </a:pPr>
            <a:r>
              <a:rPr lang="ru-RU" sz="1200" b="1" dirty="0">
                <a:solidFill>
                  <a:schemeClr val="accent2"/>
                </a:solidFill>
                <a:effectLst>
                  <a:outerShdw blurRad="38100" dist="38100" dir="2700000" algn="tl">
                    <a:srgbClr val="000000">
                      <a:alpha val="43137"/>
                    </a:srgbClr>
                  </a:outerShdw>
                </a:effectLst>
              </a:rPr>
              <a:t>на 2011 год</a:t>
            </a:r>
          </a:p>
        </p:txBody>
      </p:sp>
      <p:pic>
        <p:nvPicPr>
          <p:cNvPr id="35849" name="Picture 7" descr="MCj04325860000[1]"/>
          <p:cNvPicPr>
            <a:picLocks noChangeAspect="1" noChangeArrowheads="1"/>
          </p:cNvPicPr>
          <p:nvPr/>
        </p:nvPicPr>
        <p:blipFill>
          <a:blip r:embed="rId2"/>
          <a:srcRect/>
          <a:stretch>
            <a:fillRect/>
          </a:stretch>
        </p:blipFill>
        <p:spPr bwMode="auto">
          <a:xfrm>
            <a:off x="309563" y="214313"/>
            <a:ext cx="533400" cy="533400"/>
          </a:xfrm>
          <a:prstGeom prst="rect">
            <a:avLst/>
          </a:prstGeom>
          <a:noFill/>
          <a:ln w="9525">
            <a:noFill/>
            <a:miter lim="800000"/>
            <a:headEnd/>
            <a:tailEnd/>
          </a:ln>
        </p:spPr>
      </p:pic>
      <p:pic>
        <p:nvPicPr>
          <p:cNvPr id="35850" name="Picture 7" descr="MCj04325860000[1]"/>
          <p:cNvPicPr>
            <a:picLocks noChangeAspect="1" noChangeArrowheads="1"/>
          </p:cNvPicPr>
          <p:nvPr/>
        </p:nvPicPr>
        <p:blipFill>
          <a:blip r:embed="rId2"/>
          <a:srcRect/>
          <a:stretch>
            <a:fillRect/>
          </a:stretch>
        </p:blipFill>
        <p:spPr bwMode="auto">
          <a:xfrm>
            <a:off x="452438" y="1571625"/>
            <a:ext cx="533400" cy="533400"/>
          </a:xfrm>
          <a:prstGeom prst="rect">
            <a:avLst/>
          </a:prstGeom>
          <a:noFill/>
          <a:ln w="9525">
            <a:noFill/>
            <a:miter lim="800000"/>
            <a:headEnd/>
            <a:tailEnd/>
          </a:ln>
        </p:spPr>
      </p:pic>
      <p:pic>
        <p:nvPicPr>
          <p:cNvPr id="35851" name="Picture 7" descr="MCj04325860000[1]"/>
          <p:cNvPicPr>
            <a:picLocks noChangeAspect="1" noChangeArrowheads="1"/>
          </p:cNvPicPr>
          <p:nvPr/>
        </p:nvPicPr>
        <p:blipFill>
          <a:blip r:embed="rId2"/>
          <a:srcRect/>
          <a:stretch>
            <a:fillRect/>
          </a:stretch>
        </p:blipFill>
        <p:spPr bwMode="auto">
          <a:xfrm>
            <a:off x="595313" y="2857500"/>
            <a:ext cx="533400" cy="533400"/>
          </a:xfrm>
          <a:prstGeom prst="rect">
            <a:avLst/>
          </a:prstGeom>
          <a:noFill/>
          <a:ln w="9525">
            <a:noFill/>
            <a:miter lim="800000"/>
            <a:headEnd/>
            <a:tailEnd/>
          </a:ln>
        </p:spPr>
      </p:pic>
      <p:pic>
        <p:nvPicPr>
          <p:cNvPr id="35852" name="Picture 7" descr="MCj04325860000[1]"/>
          <p:cNvPicPr>
            <a:picLocks noChangeAspect="1" noChangeArrowheads="1"/>
          </p:cNvPicPr>
          <p:nvPr/>
        </p:nvPicPr>
        <p:blipFill>
          <a:blip r:embed="rId2"/>
          <a:srcRect/>
          <a:stretch>
            <a:fillRect/>
          </a:stretch>
        </p:blipFill>
        <p:spPr bwMode="auto">
          <a:xfrm>
            <a:off x="666750" y="3643313"/>
            <a:ext cx="533400" cy="533400"/>
          </a:xfrm>
          <a:prstGeom prst="rect">
            <a:avLst/>
          </a:prstGeom>
          <a:noFill/>
          <a:ln w="9525">
            <a:noFill/>
            <a:miter lim="800000"/>
            <a:headEnd/>
            <a:tailEnd/>
          </a:ln>
        </p:spPr>
      </p:pic>
      <p:pic>
        <p:nvPicPr>
          <p:cNvPr id="35853" name="Picture 7" descr="MCj04325860000[1]"/>
          <p:cNvPicPr>
            <a:picLocks noChangeAspect="1" noChangeArrowheads="1"/>
          </p:cNvPicPr>
          <p:nvPr/>
        </p:nvPicPr>
        <p:blipFill>
          <a:blip r:embed="rId2"/>
          <a:srcRect/>
          <a:stretch>
            <a:fillRect/>
          </a:stretch>
        </p:blipFill>
        <p:spPr bwMode="auto">
          <a:xfrm>
            <a:off x="452438" y="4643438"/>
            <a:ext cx="533400" cy="533400"/>
          </a:xfrm>
          <a:prstGeom prst="rect">
            <a:avLst/>
          </a:prstGeom>
          <a:noFill/>
          <a:ln w="9525">
            <a:noFill/>
            <a:miter lim="800000"/>
            <a:headEnd/>
            <a:tailEnd/>
          </a:ln>
        </p:spPr>
      </p:pic>
      <p:pic>
        <p:nvPicPr>
          <p:cNvPr id="35854" name="Picture 7" descr="MCj04325860000[1]"/>
          <p:cNvPicPr>
            <a:picLocks noChangeAspect="1" noChangeArrowheads="1"/>
          </p:cNvPicPr>
          <p:nvPr/>
        </p:nvPicPr>
        <p:blipFill>
          <a:blip r:embed="rId2"/>
          <a:srcRect/>
          <a:stretch>
            <a:fillRect/>
          </a:stretch>
        </p:blipFill>
        <p:spPr bwMode="auto">
          <a:xfrm>
            <a:off x="381000" y="5500688"/>
            <a:ext cx="719138" cy="533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ctrTitle" idx="4294967295"/>
          </p:nvPr>
        </p:nvSpPr>
        <p:spPr>
          <a:xfrm>
            <a:off x="1928813" y="1773238"/>
            <a:ext cx="6840537" cy="719137"/>
          </a:xfrm>
          <a:ln>
            <a:noFill/>
          </a:ln>
          <a:effectLst>
            <a:outerShdw dist="25400" algn="ctr" rotWithShape="0">
              <a:srgbClr val="3DC3C3">
                <a:alpha val="50000"/>
              </a:srgbClr>
            </a:outerShdw>
          </a:effectLst>
        </p:spPr>
        <p:txBody>
          <a:bodyPr/>
          <a:lstStyle/>
          <a:p>
            <a:pPr algn="ctr" eaLnBrk="1" hangingPunct="1">
              <a:lnSpc>
                <a:spcPct val="135000"/>
              </a:lnSpc>
              <a:defRPr/>
            </a:pPr>
            <a:r>
              <a:rPr lang="ru-RU" sz="2000" b="1" dirty="0" smtClean="0">
                <a:solidFill>
                  <a:srgbClr val="006666"/>
                </a:solidFill>
                <a:effectLst>
                  <a:outerShdw blurRad="38100" dist="38100" dir="2700000" algn="tl">
                    <a:srgbClr val="C0C0C0"/>
                  </a:outerShdw>
                </a:effectLst>
              </a:rPr>
              <a:t>УПРАВЛЕНИЕ ФЕДЕРАЛЬНОЙ АНТИМОНОПОЛЬНОЙ СЛУЖБЫ ПО ЯМАЛО-НЕНЕЦКОМУ АВТОНОМНОМУ ОКРУГУ</a:t>
            </a:r>
            <a:endParaRPr lang="en-US" sz="2000" b="1" dirty="0" smtClean="0">
              <a:solidFill>
                <a:srgbClr val="006666"/>
              </a:solidFill>
              <a:effectLst>
                <a:outerShdw blurRad="38100" dist="38100" dir="2700000" algn="tl">
                  <a:srgbClr val="C0C0C0"/>
                </a:outerShdw>
              </a:effectLst>
            </a:endParaRPr>
          </a:p>
        </p:txBody>
      </p:sp>
      <p:sp>
        <p:nvSpPr>
          <p:cNvPr id="36867" name="Text Box 3"/>
          <p:cNvSpPr txBox="1">
            <a:spLocks noChangeArrowheads="1"/>
          </p:cNvSpPr>
          <p:nvPr/>
        </p:nvSpPr>
        <p:spPr bwMode="auto">
          <a:xfrm>
            <a:off x="3800475" y="5516563"/>
            <a:ext cx="2663825" cy="336550"/>
          </a:xfrm>
          <a:prstGeom prst="rect">
            <a:avLst/>
          </a:prstGeom>
          <a:noFill/>
          <a:ln w="9525">
            <a:noFill/>
            <a:miter lim="800000"/>
            <a:headEnd/>
            <a:tailEnd/>
          </a:ln>
        </p:spPr>
        <p:txBody>
          <a:bodyPr>
            <a:spAutoFit/>
          </a:bodyPr>
          <a:lstStyle/>
          <a:p>
            <a:pPr algn="ctr">
              <a:buFontTx/>
              <a:buNone/>
            </a:pPr>
            <a:r>
              <a:rPr lang="ru-RU" sz="1600">
                <a:solidFill>
                  <a:srgbClr val="006666"/>
                </a:solidFill>
              </a:rPr>
              <a:t>Салехард, 2011</a:t>
            </a:r>
          </a:p>
        </p:txBody>
      </p:sp>
      <p:sp>
        <p:nvSpPr>
          <p:cNvPr id="36868" name="Rectangle 4"/>
          <p:cNvSpPr>
            <a:spLocks noGrp="1" noChangeArrowheads="1"/>
          </p:cNvSpPr>
          <p:nvPr>
            <p:ph type="subTitle" idx="4294967295"/>
          </p:nvPr>
        </p:nvSpPr>
        <p:spPr>
          <a:xfrm>
            <a:off x="1423988" y="2852738"/>
            <a:ext cx="6934200" cy="1752600"/>
          </a:xfrm>
          <a:ln>
            <a:noFill/>
          </a:ln>
        </p:spPr>
        <p:txBody>
          <a:bodyPr/>
          <a:lstStyle/>
          <a:p>
            <a:pPr marL="0" indent="0" algn="ctr" eaLnBrk="1" hangingPunct="1">
              <a:buFontTx/>
              <a:buNone/>
              <a:defRPr/>
            </a:pPr>
            <a:endParaRPr lang="ru-RU" b="1" dirty="0" smtClean="0"/>
          </a:p>
          <a:p>
            <a:pPr marL="0" indent="0" algn="ctr" eaLnBrk="1" hangingPunct="1">
              <a:buFontTx/>
              <a:buNone/>
              <a:defRPr/>
            </a:pPr>
            <a:r>
              <a:rPr lang="ru-RU" b="1" dirty="0" smtClean="0">
                <a:effectLst>
                  <a:outerShdw blurRad="38100" dist="38100" dir="2700000" algn="tl">
                    <a:srgbClr val="000000">
                      <a:alpha val="43137"/>
                    </a:srgbClr>
                  </a:outerShdw>
                </a:effectLst>
              </a:rPr>
              <a:t>СПАСИБО ЗА ВНИМАНИЕ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3"/>
          <p:cNvSpPr>
            <a:spLocks noGrp="1"/>
          </p:cNvSpPr>
          <p:nvPr>
            <p:ph type="sldNum" sz="quarter" idx="10"/>
          </p:nvPr>
        </p:nvSpPr>
        <p:spPr>
          <a:noFill/>
        </p:spPr>
        <p:txBody>
          <a:bodyPr/>
          <a:lstStyle/>
          <a:p>
            <a:fld id="{F0BBFAD5-5208-4C57-98C9-831BE490E553}" type="slidenum">
              <a:rPr lang="en-US" smtClean="0"/>
              <a:pPr/>
              <a:t>4</a:t>
            </a:fld>
            <a:endParaRPr lang="en-US" smtClean="0"/>
          </a:p>
        </p:txBody>
      </p:sp>
      <p:sp>
        <p:nvSpPr>
          <p:cNvPr id="574466" name="Rectangle 2"/>
          <p:cNvSpPr>
            <a:spLocks noGrp="1" noChangeArrowheads="1"/>
          </p:cNvSpPr>
          <p:nvPr>
            <p:ph type="title"/>
          </p:nvPr>
        </p:nvSpPr>
        <p:spPr>
          <a:xfrm>
            <a:off x="3738563" y="549275"/>
            <a:ext cx="5251450" cy="609600"/>
          </a:xfrm>
        </p:spPr>
        <p:txBody>
          <a:bodyPr/>
          <a:lstStyle/>
          <a:p>
            <a:pPr algn="ctr" eaLnBrk="1" hangingPunct="1">
              <a:defRPr/>
            </a:pPr>
            <a:r>
              <a:rPr lang="ru-RU" sz="3800" b="1" dirty="0" smtClean="0">
                <a:solidFill>
                  <a:srgbClr val="548A75"/>
                </a:solidFill>
                <a:effectLst>
                  <a:outerShdw blurRad="38100" dist="38100" dir="2700000" algn="tl">
                    <a:srgbClr val="000000">
                      <a:alpha val="43137"/>
                    </a:srgbClr>
                  </a:outerShdw>
                </a:effectLst>
              </a:rPr>
              <a:t>КОРРУПЦИЯ</a:t>
            </a:r>
          </a:p>
        </p:txBody>
      </p:sp>
      <p:sp>
        <p:nvSpPr>
          <p:cNvPr id="574467" name="Rectangle 3"/>
          <p:cNvSpPr>
            <a:spLocks noGrp="1" noChangeArrowheads="1"/>
          </p:cNvSpPr>
          <p:nvPr>
            <p:ph type="body" idx="4294967295"/>
          </p:nvPr>
        </p:nvSpPr>
        <p:spPr>
          <a:xfrm>
            <a:off x="3944938" y="1268413"/>
            <a:ext cx="5761037" cy="5257800"/>
          </a:xfrm>
        </p:spPr>
        <p:txBody>
          <a:bodyPr/>
          <a:lstStyle/>
          <a:p>
            <a:pPr algn="just" eaLnBrk="1" hangingPunct="1">
              <a:spcBef>
                <a:spcPct val="0"/>
              </a:spcBef>
              <a:buClrTx/>
              <a:buFontTx/>
              <a:buNone/>
              <a:defRPr/>
            </a:pPr>
            <a:r>
              <a:rPr lang="ru-RU" sz="1600" b="1" i="1" dirty="0" smtClean="0">
                <a:solidFill>
                  <a:schemeClr val="accent1"/>
                </a:solidFill>
                <a:effectLst>
                  <a:outerShdw blurRad="38100" dist="38100" dir="2700000" algn="tl">
                    <a:srgbClr val="000000">
                      <a:alpha val="43137"/>
                    </a:srgbClr>
                  </a:outerShdw>
                </a:effectLst>
              </a:rPr>
              <a:t>А)ЗЛОУПОТРЕБЛЕНИЕ СЛУЖЕБНЫМ ПОЛОЖЕНИЕМ</a:t>
            </a:r>
            <a:r>
              <a:rPr lang="ru-RU" sz="1600" b="1" i="1" dirty="0" smtClean="0">
                <a:solidFill>
                  <a:schemeClr val="accent1"/>
                </a:solidFill>
              </a:rPr>
              <a:t>,</a:t>
            </a:r>
            <a:r>
              <a:rPr lang="ru-RU" sz="1600" b="1" dirty="0" smtClean="0">
                <a:solidFill>
                  <a:schemeClr val="accent1"/>
                </a:solidFill>
              </a:rPr>
              <a:t> </a:t>
            </a:r>
            <a:r>
              <a:rPr lang="ru-RU" sz="1600" b="1" dirty="0" smtClean="0"/>
              <a:t>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a:t>
            </a:r>
          </a:p>
          <a:p>
            <a:pPr eaLnBrk="1" hangingPunct="1">
              <a:spcBef>
                <a:spcPct val="0"/>
              </a:spcBef>
              <a:buClrTx/>
              <a:buFontTx/>
              <a:buNone/>
              <a:defRPr/>
            </a:pPr>
            <a:endParaRPr lang="ru-RU" sz="1600" b="1" dirty="0" smtClean="0"/>
          </a:p>
          <a:p>
            <a:pPr eaLnBrk="1" hangingPunct="1">
              <a:spcBef>
                <a:spcPct val="0"/>
              </a:spcBef>
              <a:buClrTx/>
              <a:buFontTx/>
              <a:buNone/>
              <a:defRPr/>
            </a:pPr>
            <a:endParaRPr lang="ru-RU" sz="1600" b="1" dirty="0" smtClean="0"/>
          </a:p>
          <a:p>
            <a:pPr algn="just" eaLnBrk="1" hangingPunct="1">
              <a:spcBef>
                <a:spcPct val="0"/>
              </a:spcBef>
              <a:buClrTx/>
              <a:buFontTx/>
              <a:buNone/>
              <a:defRPr/>
            </a:pPr>
            <a:r>
              <a:rPr lang="ru-RU" sz="1600" b="1" i="1" dirty="0" smtClean="0">
                <a:solidFill>
                  <a:schemeClr val="accent1"/>
                </a:solidFill>
                <a:effectLst>
                  <a:outerShdw blurRad="38100" dist="38100" dir="2700000" algn="tl">
                    <a:srgbClr val="000000">
                      <a:alpha val="43137"/>
                    </a:srgbClr>
                  </a:outerShdw>
                </a:effectLst>
              </a:rPr>
              <a:t>Б) СОВЕРШЕНИЕ ДЕЯНИЙ, </a:t>
            </a:r>
            <a:r>
              <a:rPr lang="ru-RU" sz="1600" b="1" dirty="0" smtClean="0"/>
              <a:t>указанных в подпункте «а» настоящего пункта, от имени или в других интересах юридического лица </a:t>
            </a:r>
            <a:r>
              <a:rPr lang="ru-RU" sz="1600" b="1" i="1" dirty="0" smtClean="0">
                <a:solidFill>
                  <a:schemeClr val="accent1"/>
                </a:solidFill>
                <a:effectLst>
                  <a:outerShdw blurRad="38100" dist="38100" dir="2700000" algn="tl">
                    <a:srgbClr val="000000">
                      <a:alpha val="43137"/>
                    </a:srgbClr>
                  </a:outerShdw>
                </a:effectLst>
              </a:rPr>
              <a:t>( часть 1 статьи 1 Закона о противодействии коррупции)</a:t>
            </a:r>
          </a:p>
        </p:txBody>
      </p:sp>
      <p:pic>
        <p:nvPicPr>
          <p:cNvPr id="6149" name="Picture 4" descr="korruptciya"/>
          <p:cNvPicPr>
            <a:picLocks noChangeAspect="1" noChangeArrowheads="1"/>
          </p:cNvPicPr>
          <p:nvPr/>
        </p:nvPicPr>
        <p:blipFill>
          <a:blip r:embed="rId2"/>
          <a:srcRect/>
          <a:stretch>
            <a:fillRect/>
          </a:stretch>
        </p:blipFill>
        <p:spPr bwMode="auto">
          <a:xfrm>
            <a:off x="0" y="3933825"/>
            <a:ext cx="3733800" cy="2489200"/>
          </a:xfrm>
          <a:prstGeom prst="rect">
            <a:avLst/>
          </a:prstGeom>
          <a:noFill/>
          <a:ln w="9525">
            <a:noFill/>
            <a:miter lim="800000"/>
            <a:headEnd/>
            <a:tailEnd/>
          </a:ln>
        </p:spPr>
      </p:pic>
      <p:pic>
        <p:nvPicPr>
          <p:cNvPr id="6150" name="Picture 5" descr="untitled"/>
          <p:cNvPicPr>
            <a:picLocks noChangeAspect="1" noChangeArrowheads="1"/>
          </p:cNvPicPr>
          <p:nvPr/>
        </p:nvPicPr>
        <p:blipFill>
          <a:blip r:embed="rId3"/>
          <a:srcRect/>
          <a:stretch>
            <a:fillRect/>
          </a:stretch>
        </p:blipFill>
        <p:spPr bwMode="auto">
          <a:xfrm>
            <a:off x="200025" y="549275"/>
            <a:ext cx="3095625" cy="27368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3"/>
          <p:cNvSpPr>
            <a:spLocks noGrp="1"/>
          </p:cNvSpPr>
          <p:nvPr>
            <p:ph type="sldNum" sz="quarter" idx="10"/>
          </p:nvPr>
        </p:nvSpPr>
        <p:spPr>
          <a:noFill/>
        </p:spPr>
        <p:txBody>
          <a:bodyPr/>
          <a:lstStyle/>
          <a:p>
            <a:fld id="{08748D20-FFF9-4EF7-8B21-A053F604FEF4}" type="slidenum">
              <a:rPr lang="en-US" smtClean="0"/>
              <a:pPr/>
              <a:t>5</a:t>
            </a:fld>
            <a:endParaRPr lang="en-US" smtClean="0"/>
          </a:p>
        </p:txBody>
      </p:sp>
      <p:sp>
        <p:nvSpPr>
          <p:cNvPr id="576514" name="Rectangle 2"/>
          <p:cNvSpPr>
            <a:spLocks noGrp="1" noChangeArrowheads="1"/>
          </p:cNvSpPr>
          <p:nvPr>
            <p:ph type="title"/>
          </p:nvPr>
        </p:nvSpPr>
        <p:spPr>
          <a:xfrm>
            <a:off x="3081338" y="692150"/>
            <a:ext cx="3600450" cy="1944688"/>
          </a:xfrm>
        </p:spPr>
        <p:txBody>
          <a:bodyPr/>
          <a:lstStyle/>
          <a:p>
            <a:pPr algn="ctr" eaLnBrk="1" hangingPunct="1">
              <a:defRPr/>
            </a:pPr>
            <a:r>
              <a:rPr lang="ru-RU" sz="2400" b="1" dirty="0" smtClean="0">
                <a:solidFill>
                  <a:schemeClr val="bg1"/>
                </a:solidFill>
                <a:effectLst>
                  <a:outerShdw blurRad="38100" dist="38100" dir="2700000" algn="tl">
                    <a:srgbClr val="000000">
                      <a:alpha val="43137"/>
                    </a:srgbClr>
                  </a:outerShdw>
                </a:effectLst>
              </a:rPr>
              <a:t>ПРОТИВОДЕЙСТВИЕ</a:t>
            </a:r>
            <a:r>
              <a:rPr lang="ru-RU" sz="2400" b="1" dirty="0" smtClean="0">
                <a:effectLst>
                  <a:outerShdw blurRad="38100" dist="38100" dir="2700000" algn="tl">
                    <a:srgbClr val="000000">
                      <a:alpha val="43137"/>
                    </a:srgbClr>
                  </a:outerShdw>
                </a:effectLst>
              </a:rPr>
              <a:t> </a:t>
            </a:r>
            <a:r>
              <a:rPr lang="ru-RU" sz="2400" b="1" dirty="0" smtClean="0">
                <a:solidFill>
                  <a:schemeClr val="bg1"/>
                </a:solidFill>
                <a:effectLst>
                  <a:outerShdw blurRad="38100" dist="38100" dir="2700000" algn="tl">
                    <a:srgbClr val="000000">
                      <a:alpha val="43137"/>
                    </a:srgbClr>
                  </a:outerShdw>
                </a:effectLst>
              </a:rPr>
              <a:t>КОРРУПЦИИ:</a:t>
            </a:r>
          </a:p>
        </p:txBody>
      </p:sp>
      <p:sp>
        <p:nvSpPr>
          <p:cNvPr id="576515" name="Rectangle 3"/>
          <p:cNvSpPr>
            <a:spLocks noGrp="1" noChangeArrowheads="1"/>
          </p:cNvSpPr>
          <p:nvPr>
            <p:ph type="body" idx="1"/>
          </p:nvPr>
        </p:nvSpPr>
        <p:spPr>
          <a:xfrm>
            <a:off x="273050" y="2500313"/>
            <a:ext cx="9359900" cy="2571750"/>
          </a:xfrm>
        </p:spPr>
        <p:txBody>
          <a:bodyPr/>
          <a:lstStyle/>
          <a:p>
            <a:pPr algn="ctr" eaLnBrk="1" hangingPunct="1">
              <a:buFontTx/>
              <a:buNone/>
              <a:defRPr/>
            </a:pPr>
            <a:r>
              <a:rPr lang="ru-RU" sz="1600" b="1" dirty="0" smtClean="0">
                <a:solidFill>
                  <a:schemeClr val="accent1"/>
                </a:solidFill>
                <a:effectLst>
                  <a:outerShdw blurRad="38100" dist="38100" dir="2700000" algn="tl">
                    <a:srgbClr val="000000">
                      <a:alpha val="43137"/>
                    </a:srgbClr>
                  </a:outerShdw>
                </a:effectLst>
              </a:rPr>
              <a:t>Деятельность федеральных органов государственной власти, органов государственной власти субъектов Российской Федерации, органов местного самоуправления, институтов гражданского общества, организаций и физических лиц в пределах их полномочий:</a:t>
            </a:r>
          </a:p>
          <a:p>
            <a:pPr algn="just" eaLnBrk="1" hangingPunct="1">
              <a:buFontTx/>
              <a:buNone/>
              <a:defRPr/>
            </a:pPr>
            <a:r>
              <a:rPr lang="ru-RU" sz="1400" b="1" i="1" dirty="0" smtClean="0"/>
              <a:t>а</a:t>
            </a:r>
            <a:r>
              <a:rPr lang="ru-RU" sz="1400" b="1" dirty="0" smtClean="0"/>
              <a:t>) по предупреждению коррупции, в том числе по выявлению и последующему устранению причин коррупции (профилактика коррупции);</a:t>
            </a:r>
          </a:p>
          <a:p>
            <a:pPr algn="just" eaLnBrk="1" hangingPunct="1">
              <a:buFontTx/>
              <a:buNone/>
              <a:defRPr/>
            </a:pPr>
            <a:r>
              <a:rPr lang="ru-RU" sz="1400" b="1" i="1" dirty="0" smtClean="0"/>
              <a:t>б</a:t>
            </a:r>
            <a:r>
              <a:rPr lang="ru-RU" sz="1400" b="1" dirty="0" smtClean="0"/>
              <a:t>) по выявлению, предупреждению, пресечению, раскрытию и расследованию коррупционных правонарушений (борьба с коррупцией);</a:t>
            </a:r>
          </a:p>
          <a:p>
            <a:pPr algn="just" eaLnBrk="1" hangingPunct="1">
              <a:buFontTx/>
              <a:buNone/>
              <a:defRPr/>
            </a:pPr>
            <a:r>
              <a:rPr lang="ru-RU" sz="1400" b="1" dirty="0" smtClean="0"/>
              <a:t>в) по минимизации и (или) ликвидации последствий коррупционных правонарушений</a:t>
            </a:r>
            <a:r>
              <a:rPr lang="ru-RU" sz="1400" b="1" i="1" dirty="0" smtClean="0"/>
              <a:t>. </a:t>
            </a:r>
          </a:p>
          <a:p>
            <a:pPr algn="ctr" eaLnBrk="1" hangingPunct="1">
              <a:buFontTx/>
              <a:buNone/>
              <a:defRPr/>
            </a:pPr>
            <a:r>
              <a:rPr lang="ru-RU" sz="1400" b="1" i="1" dirty="0" smtClean="0">
                <a:solidFill>
                  <a:schemeClr val="accent1"/>
                </a:solidFill>
                <a:effectLst>
                  <a:outerShdw blurRad="38100" dist="38100" dir="2700000" algn="tl">
                    <a:srgbClr val="000000">
                      <a:alpha val="43137"/>
                    </a:srgbClr>
                  </a:outerShdw>
                </a:effectLst>
              </a:rPr>
              <a:t>Часть 2 статьи 1 Закона о противодействии коррупции)</a:t>
            </a:r>
            <a:endParaRPr lang="ru-RU" sz="1400" b="1" i="1" dirty="0" smtClean="0">
              <a:effectLst>
                <a:outerShdw blurRad="38100" dist="38100" dir="2700000" algn="tl">
                  <a:srgbClr val="000000">
                    <a:alpha val="43137"/>
                  </a:srgbClr>
                </a:outerShdw>
              </a:effectLst>
            </a:endParaRPr>
          </a:p>
          <a:p>
            <a:pPr eaLnBrk="1" hangingPunct="1">
              <a:buFontTx/>
              <a:buNone/>
              <a:defRPr/>
            </a:pPr>
            <a:endParaRPr lang="ru-RU" sz="1400" b="1" i="1" dirty="0" smtClean="0">
              <a:solidFill>
                <a:schemeClr val="accent1"/>
              </a:solidFill>
            </a:endParaRPr>
          </a:p>
        </p:txBody>
      </p:sp>
      <p:pic>
        <p:nvPicPr>
          <p:cNvPr id="7173" name="Picture 4" descr="7472"/>
          <p:cNvPicPr>
            <a:picLocks noChangeAspect="1" noChangeArrowheads="1"/>
          </p:cNvPicPr>
          <p:nvPr/>
        </p:nvPicPr>
        <p:blipFill>
          <a:blip r:embed="rId3"/>
          <a:srcRect l="12430" t="4710" r="14699" b="2692"/>
          <a:stretch>
            <a:fillRect/>
          </a:stretch>
        </p:blipFill>
        <p:spPr bwMode="auto">
          <a:xfrm>
            <a:off x="273050" y="333375"/>
            <a:ext cx="2951163" cy="2087563"/>
          </a:xfrm>
          <a:prstGeom prst="rect">
            <a:avLst/>
          </a:prstGeom>
          <a:noFill/>
          <a:ln w="9525">
            <a:noFill/>
            <a:miter lim="800000"/>
            <a:headEnd/>
            <a:tailEnd/>
          </a:ln>
        </p:spPr>
      </p:pic>
      <p:pic>
        <p:nvPicPr>
          <p:cNvPr id="7174" name="Picture 5"/>
          <p:cNvPicPr>
            <a:picLocks noChangeAspect="1" noChangeArrowheads="1"/>
          </p:cNvPicPr>
          <p:nvPr/>
        </p:nvPicPr>
        <p:blipFill>
          <a:blip r:embed="rId4"/>
          <a:srcRect/>
          <a:stretch>
            <a:fillRect/>
          </a:stretch>
        </p:blipFill>
        <p:spPr bwMode="auto">
          <a:xfrm>
            <a:off x="6537325" y="404813"/>
            <a:ext cx="3124200" cy="2087562"/>
          </a:xfrm>
          <a:prstGeom prst="rect">
            <a:avLst/>
          </a:prstGeom>
          <a:solidFill>
            <a:srgbClr val="FFFFFF"/>
          </a:solidFill>
          <a:ln w="9525">
            <a:noFill/>
            <a:miter lim="800000"/>
            <a:headEnd/>
            <a:tailEnd/>
          </a:ln>
        </p:spPr>
      </p:pic>
      <p:pic>
        <p:nvPicPr>
          <p:cNvPr id="7175" name="Picture 6" descr="42526017_EXE_063"/>
          <p:cNvPicPr>
            <a:picLocks noChangeAspect="1" noChangeArrowheads="1"/>
          </p:cNvPicPr>
          <p:nvPr/>
        </p:nvPicPr>
        <p:blipFill>
          <a:blip r:embed="rId5"/>
          <a:srcRect/>
          <a:stretch>
            <a:fillRect/>
          </a:stretch>
        </p:blipFill>
        <p:spPr bwMode="auto">
          <a:xfrm>
            <a:off x="3309938" y="5286375"/>
            <a:ext cx="4000500" cy="14271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3"/>
          <p:cNvSpPr>
            <a:spLocks noGrp="1"/>
          </p:cNvSpPr>
          <p:nvPr>
            <p:ph type="sldNum" sz="quarter" idx="10"/>
          </p:nvPr>
        </p:nvSpPr>
        <p:spPr>
          <a:noFill/>
        </p:spPr>
        <p:txBody>
          <a:bodyPr/>
          <a:lstStyle/>
          <a:p>
            <a:fld id="{D9F490A4-6393-489F-8156-53BCADDDAEE5}" type="slidenum">
              <a:rPr lang="en-US" smtClean="0"/>
              <a:pPr/>
              <a:t>6</a:t>
            </a:fld>
            <a:endParaRPr lang="en-US" smtClean="0"/>
          </a:p>
        </p:txBody>
      </p:sp>
      <p:sp>
        <p:nvSpPr>
          <p:cNvPr id="8195" name="Rectangle 2"/>
          <p:cNvSpPr>
            <a:spLocks noGrp="1" noChangeArrowheads="1"/>
          </p:cNvSpPr>
          <p:nvPr>
            <p:ph type="title"/>
          </p:nvPr>
        </p:nvSpPr>
        <p:spPr/>
        <p:txBody>
          <a:bodyPr/>
          <a:lstStyle/>
          <a:p>
            <a:pPr eaLnBrk="1" hangingPunct="1"/>
            <a:endParaRPr lang="ru-RU" smtClean="0"/>
          </a:p>
        </p:txBody>
      </p:sp>
      <p:sp>
        <p:nvSpPr>
          <p:cNvPr id="8196" name="Rectangle 3"/>
          <p:cNvSpPr>
            <a:spLocks noGrp="1" noChangeArrowheads="1"/>
          </p:cNvSpPr>
          <p:nvPr>
            <p:ph type="body" idx="1"/>
          </p:nvPr>
        </p:nvSpPr>
        <p:spPr/>
        <p:txBody>
          <a:bodyPr/>
          <a:lstStyle/>
          <a:p>
            <a:pPr eaLnBrk="1" hangingPunct="1"/>
            <a:endParaRPr lang="ru-RU" smtClean="0"/>
          </a:p>
        </p:txBody>
      </p:sp>
      <p:pic>
        <p:nvPicPr>
          <p:cNvPr id="8197" name="Picture 4"/>
          <p:cNvPicPr>
            <a:picLocks noChangeAspect="1" noChangeArrowheads="1"/>
          </p:cNvPicPr>
          <p:nvPr/>
        </p:nvPicPr>
        <p:blipFill>
          <a:blip r:embed="rId2"/>
          <a:srcRect/>
          <a:stretch>
            <a:fillRect/>
          </a:stretch>
        </p:blipFill>
        <p:spPr bwMode="auto">
          <a:xfrm>
            <a:off x="344488" y="692150"/>
            <a:ext cx="9145587" cy="5511800"/>
          </a:xfrm>
          <a:prstGeom prst="rect">
            <a:avLst/>
          </a:prstGeom>
          <a:noFill/>
          <a:ln w="9525">
            <a:noFill/>
            <a:miter lim="800000"/>
            <a:headEnd/>
            <a:tailEnd/>
          </a:ln>
        </p:spPr>
      </p:pic>
      <p:sp>
        <p:nvSpPr>
          <p:cNvPr id="8198" name="Rectangle 5"/>
          <p:cNvSpPr>
            <a:spLocks noChangeArrowheads="1"/>
          </p:cNvSpPr>
          <p:nvPr/>
        </p:nvSpPr>
        <p:spPr bwMode="auto">
          <a:xfrm>
            <a:off x="273050" y="333375"/>
            <a:ext cx="9361488" cy="574675"/>
          </a:xfrm>
          <a:prstGeom prst="rect">
            <a:avLst/>
          </a:prstGeom>
          <a:noFill/>
          <a:ln w="9525">
            <a:solidFill>
              <a:schemeClr val="tx1"/>
            </a:solidFill>
            <a:miter lim="800000"/>
            <a:headEnd/>
            <a:tailEnd/>
          </a:ln>
        </p:spPr>
        <p:txBody>
          <a:bodyPr anchor="ctr"/>
          <a:lstStyle/>
          <a:p>
            <a:pPr algn="ctr">
              <a:lnSpc>
                <a:spcPct val="85000"/>
              </a:lnSpc>
              <a:spcBef>
                <a:spcPct val="0"/>
              </a:spcBef>
              <a:buFontTx/>
              <a:buNone/>
            </a:pPr>
            <a:endParaRPr lang="ru-RU" sz="2000" b="1">
              <a:solidFill>
                <a:srgbClr val="0066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3"/>
          <p:cNvSpPr>
            <a:spLocks noGrp="1"/>
          </p:cNvSpPr>
          <p:nvPr>
            <p:ph type="sldNum" sz="quarter" idx="10"/>
          </p:nvPr>
        </p:nvSpPr>
        <p:spPr>
          <a:noFill/>
        </p:spPr>
        <p:txBody>
          <a:bodyPr/>
          <a:lstStyle/>
          <a:p>
            <a:fld id="{9A776C45-4141-4417-9E3C-8E8B39EBB6B7}" type="slidenum">
              <a:rPr lang="en-US" smtClean="0"/>
              <a:pPr/>
              <a:t>7</a:t>
            </a:fld>
            <a:endParaRPr lang="en-US" smtClean="0"/>
          </a:p>
        </p:txBody>
      </p:sp>
      <p:sp>
        <p:nvSpPr>
          <p:cNvPr id="9219" name="Rectangle 2"/>
          <p:cNvSpPr>
            <a:spLocks noGrp="1" noChangeArrowheads="1"/>
          </p:cNvSpPr>
          <p:nvPr>
            <p:ph type="title"/>
          </p:nvPr>
        </p:nvSpPr>
        <p:spPr>
          <a:xfrm>
            <a:off x="7616825" y="908050"/>
            <a:ext cx="2117725" cy="609600"/>
          </a:xfrm>
        </p:spPr>
        <p:txBody>
          <a:bodyPr/>
          <a:lstStyle/>
          <a:p>
            <a:pPr algn="just" eaLnBrk="1" hangingPunct="1"/>
            <a:r>
              <a:rPr lang="ru-RU" sz="1200" b="1" smtClean="0">
                <a:solidFill>
                  <a:srgbClr val="104F05"/>
                </a:solidFill>
                <a:latin typeface="Times New Roman" pitchFamily="18" charset="0"/>
              </a:rPr>
              <a:t/>
            </a:r>
            <a:br>
              <a:rPr lang="ru-RU" sz="1200" b="1" smtClean="0">
                <a:solidFill>
                  <a:srgbClr val="104F05"/>
                </a:solidFill>
                <a:latin typeface="Times New Roman" pitchFamily="18" charset="0"/>
              </a:rPr>
            </a:br>
            <a:r>
              <a:rPr lang="ru-RU" sz="1200" b="1" smtClean="0">
                <a:solidFill>
                  <a:srgbClr val="104F05"/>
                </a:solidFill>
                <a:latin typeface="Times New Roman" pitchFamily="18" charset="0"/>
              </a:rPr>
              <a:t/>
            </a:r>
            <a:br>
              <a:rPr lang="ru-RU" sz="1200" b="1" smtClean="0">
                <a:solidFill>
                  <a:srgbClr val="104F05"/>
                </a:solidFill>
                <a:latin typeface="Times New Roman" pitchFamily="18" charset="0"/>
              </a:rPr>
            </a:br>
            <a:r>
              <a:rPr lang="ru-RU" sz="1200" b="1" smtClean="0">
                <a:solidFill>
                  <a:srgbClr val="104F05"/>
                </a:solidFill>
                <a:latin typeface="Times New Roman" pitchFamily="18" charset="0"/>
              </a:rPr>
              <a:t/>
            </a:r>
            <a:br>
              <a:rPr lang="ru-RU" sz="1200" b="1" smtClean="0">
                <a:solidFill>
                  <a:srgbClr val="104F05"/>
                </a:solidFill>
                <a:latin typeface="Times New Roman" pitchFamily="18" charset="0"/>
              </a:rPr>
            </a:br>
            <a:r>
              <a:rPr lang="ru-RU" sz="1200" b="1" smtClean="0">
                <a:solidFill>
                  <a:srgbClr val="104F05"/>
                </a:solidFill>
                <a:latin typeface="Times New Roman" pitchFamily="18" charset="0"/>
              </a:rPr>
              <a:t>внимательно выслушать и точно запомнить предложенные Вам условия (размеры сумм, наименование товаров и характер услуг, сроки и способы передачи взятки, форма коммерческого подкупа, последовательность решения вопросов)</a:t>
            </a:r>
            <a:br>
              <a:rPr lang="ru-RU" sz="1200" b="1" smtClean="0">
                <a:solidFill>
                  <a:srgbClr val="104F05"/>
                </a:solidFill>
                <a:latin typeface="Times New Roman" pitchFamily="18" charset="0"/>
              </a:rPr>
            </a:br>
            <a:endParaRPr lang="ru-RU" sz="1200" b="1" smtClean="0">
              <a:solidFill>
                <a:srgbClr val="104F05"/>
              </a:solidFill>
              <a:latin typeface="Times New Roman" pitchFamily="18" charset="0"/>
            </a:endParaRPr>
          </a:p>
        </p:txBody>
      </p:sp>
      <p:pic>
        <p:nvPicPr>
          <p:cNvPr id="9220" name="Picture 4" descr="261310175"/>
          <p:cNvPicPr>
            <a:picLocks noChangeAspect="1" noChangeArrowheads="1"/>
          </p:cNvPicPr>
          <p:nvPr/>
        </p:nvPicPr>
        <p:blipFill>
          <a:blip r:embed="rId2"/>
          <a:srcRect/>
          <a:stretch>
            <a:fillRect/>
          </a:stretch>
        </p:blipFill>
        <p:spPr bwMode="auto">
          <a:xfrm>
            <a:off x="415925" y="549275"/>
            <a:ext cx="3313113" cy="3600450"/>
          </a:xfrm>
          <a:prstGeom prst="rect">
            <a:avLst/>
          </a:prstGeom>
          <a:noFill/>
          <a:ln w="9525">
            <a:noFill/>
            <a:miter lim="800000"/>
            <a:headEnd/>
            <a:tailEnd/>
          </a:ln>
        </p:spPr>
      </p:pic>
      <p:pic>
        <p:nvPicPr>
          <p:cNvPr id="9221" name="Picture 5" descr="cf9a198e9ab965fe"/>
          <p:cNvPicPr>
            <a:picLocks noChangeAspect="1" noChangeArrowheads="1"/>
          </p:cNvPicPr>
          <p:nvPr/>
        </p:nvPicPr>
        <p:blipFill>
          <a:blip r:embed="rId3"/>
          <a:srcRect/>
          <a:stretch>
            <a:fillRect/>
          </a:stretch>
        </p:blipFill>
        <p:spPr bwMode="auto">
          <a:xfrm>
            <a:off x="631825" y="4076700"/>
            <a:ext cx="2363788" cy="2438400"/>
          </a:xfrm>
          <a:prstGeom prst="rect">
            <a:avLst/>
          </a:prstGeom>
          <a:noFill/>
          <a:ln w="9525">
            <a:noFill/>
            <a:miter lim="800000"/>
            <a:headEnd/>
            <a:tailEnd/>
          </a:ln>
        </p:spPr>
      </p:pic>
      <p:sp>
        <p:nvSpPr>
          <p:cNvPr id="9222" name="Oval 6"/>
          <p:cNvSpPr>
            <a:spLocks noGrp="1" noChangeArrowheads="1"/>
          </p:cNvSpPr>
          <p:nvPr>
            <p:ph type="body" idx="1"/>
          </p:nvPr>
        </p:nvSpPr>
        <p:spPr>
          <a:xfrm>
            <a:off x="5595938" y="1700213"/>
            <a:ext cx="2286000" cy="2232025"/>
          </a:xfrm>
          <a:prstGeom prst="ellipse">
            <a:avLst/>
          </a:prstGeom>
          <a:gradFill rotWithShape="1">
            <a:gsLst>
              <a:gs pos="0">
                <a:srgbClr val="00B8FF"/>
              </a:gs>
              <a:gs pos="100000">
                <a:srgbClr val="FFFFCC"/>
              </a:gs>
            </a:gsLst>
            <a:lin ang="5400000" scaled="1"/>
          </a:gradFill>
          <a:ln>
            <a:noFill/>
          </a:ln>
        </p:spPr>
        <p:txBody>
          <a:bodyPr/>
          <a:lstStyle/>
          <a:p>
            <a:pPr algn="ctr" eaLnBrk="1" hangingPunct="1">
              <a:lnSpc>
                <a:spcPct val="80000"/>
              </a:lnSpc>
              <a:buFontTx/>
              <a:buNone/>
            </a:pPr>
            <a:r>
              <a:rPr lang="ru-RU" sz="1100" b="1" smtClean="0">
                <a:solidFill>
                  <a:srgbClr val="FF0000"/>
                </a:solidFill>
              </a:rPr>
              <a:t>ДЕЙСТВИЯ  </a:t>
            </a:r>
          </a:p>
          <a:p>
            <a:pPr algn="ctr" eaLnBrk="1" hangingPunct="1">
              <a:lnSpc>
                <a:spcPct val="80000"/>
              </a:lnSpc>
              <a:buFontTx/>
              <a:buNone/>
            </a:pPr>
            <a:r>
              <a:rPr lang="ru-RU" sz="1100" b="1" smtClean="0">
                <a:solidFill>
                  <a:srgbClr val="FF0000"/>
                </a:solidFill>
              </a:rPr>
              <a:t>В  СЛУЧАЕ </a:t>
            </a:r>
          </a:p>
          <a:p>
            <a:pPr algn="ctr" eaLnBrk="1" hangingPunct="1">
              <a:lnSpc>
                <a:spcPct val="80000"/>
              </a:lnSpc>
              <a:buFontTx/>
              <a:buNone/>
            </a:pPr>
            <a:r>
              <a:rPr lang="ru-RU" sz="1100" b="1" smtClean="0">
                <a:solidFill>
                  <a:srgbClr val="FF0000"/>
                </a:solidFill>
              </a:rPr>
              <a:t>ПРЕДЛОЖЕНИЯ </a:t>
            </a:r>
          </a:p>
          <a:p>
            <a:pPr algn="ctr" eaLnBrk="1" hangingPunct="1">
              <a:lnSpc>
                <a:spcPct val="80000"/>
              </a:lnSpc>
              <a:buFontTx/>
              <a:buNone/>
            </a:pPr>
            <a:r>
              <a:rPr lang="ru-RU" sz="1100" b="1" smtClean="0">
                <a:solidFill>
                  <a:srgbClr val="FF0000"/>
                </a:solidFill>
              </a:rPr>
              <a:t>ИЛИ </a:t>
            </a:r>
          </a:p>
          <a:p>
            <a:pPr algn="ctr" eaLnBrk="1" hangingPunct="1">
              <a:lnSpc>
                <a:spcPct val="80000"/>
              </a:lnSpc>
              <a:buFontTx/>
              <a:buNone/>
            </a:pPr>
            <a:r>
              <a:rPr lang="ru-RU" sz="1100" b="1" smtClean="0">
                <a:solidFill>
                  <a:srgbClr val="FF0000"/>
                </a:solidFill>
              </a:rPr>
              <a:t>ВЫМОГАТЕЛЬСТВА </a:t>
            </a:r>
          </a:p>
          <a:p>
            <a:pPr algn="ctr" eaLnBrk="1" hangingPunct="1">
              <a:lnSpc>
                <a:spcPct val="80000"/>
              </a:lnSpc>
              <a:buFontTx/>
              <a:buNone/>
            </a:pPr>
            <a:r>
              <a:rPr lang="ru-RU" sz="1100" b="1" smtClean="0">
                <a:solidFill>
                  <a:srgbClr val="FF0000"/>
                </a:solidFill>
              </a:rPr>
              <a:t>         ВЗЯТКИ</a:t>
            </a:r>
          </a:p>
          <a:p>
            <a:pPr eaLnBrk="1" hangingPunct="1">
              <a:lnSpc>
                <a:spcPct val="80000"/>
              </a:lnSpc>
            </a:pPr>
            <a:endParaRPr lang="ru-RU" sz="1100" smtClean="0"/>
          </a:p>
        </p:txBody>
      </p:sp>
      <p:sp>
        <p:nvSpPr>
          <p:cNvPr id="9223" name="AutoShape 7"/>
          <p:cNvSpPr>
            <a:spLocks noChangeArrowheads="1"/>
          </p:cNvSpPr>
          <p:nvPr/>
        </p:nvSpPr>
        <p:spPr bwMode="auto">
          <a:xfrm rot="-8227266">
            <a:off x="5241925" y="2214563"/>
            <a:ext cx="350838" cy="358775"/>
          </a:xfrm>
          <a:custGeom>
            <a:avLst/>
            <a:gdLst>
              <a:gd name="T0" fmla="*/ 1127523796 w 21600"/>
              <a:gd name="T1" fmla="*/ 0 h 21600"/>
              <a:gd name="T2" fmla="*/ 0 w 21600"/>
              <a:gd name="T3" fmla="*/ 822050230 h 21600"/>
              <a:gd name="T4" fmla="*/ 1127523796 w 21600"/>
              <a:gd name="T5" fmla="*/ 1644096207 h 21600"/>
              <a:gd name="T6" fmla="*/ 1503362116 w 21600"/>
              <a:gd name="T7" fmla="*/ 82205023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8FF"/>
          </a:solidFill>
          <a:ln w="9525">
            <a:solidFill>
              <a:srgbClr val="3366FF"/>
            </a:solidFill>
            <a:miter lim="800000"/>
            <a:headEnd/>
            <a:tailEnd/>
          </a:ln>
        </p:spPr>
        <p:txBody>
          <a:bodyPr wrap="none" anchor="ctr"/>
          <a:lstStyle/>
          <a:p>
            <a:endParaRPr lang="ru-RU"/>
          </a:p>
        </p:txBody>
      </p:sp>
      <p:sp>
        <p:nvSpPr>
          <p:cNvPr id="9224" name="AutoShape 8"/>
          <p:cNvSpPr>
            <a:spLocks noChangeArrowheads="1"/>
          </p:cNvSpPr>
          <p:nvPr/>
        </p:nvSpPr>
        <p:spPr bwMode="auto">
          <a:xfrm rot="-10580115">
            <a:off x="5321300" y="3440113"/>
            <a:ext cx="350838" cy="358775"/>
          </a:xfrm>
          <a:custGeom>
            <a:avLst/>
            <a:gdLst>
              <a:gd name="T0" fmla="*/ 1127523796 w 21600"/>
              <a:gd name="T1" fmla="*/ 0 h 21600"/>
              <a:gd name="T2" fmla="*/ 0 w 21600"/>
              <a:gd name="T3" fmla="*/ 822050230 h 21600"/>
              <a:gd name="T4" fmla="*/ 1127523796 w 21600"/>
              <a:gd name="T5" fmla="*/ 1644096207 h 21600"/>
              <a:gd name="T6" fmla="*/ 1503366274 w 21600"/>
              <a:gd name="T7" fmla="*/ 82205023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8FF"/>
          </a:solidFill>
          <a:ln w="9525">
            <a:solidFill>
              <a:srgbClr val="3366FF"/>
            </a:solidFill>
            <a:miter lim="800000"/>
            <a:headEnd/>
            <a:tailEnd/>
          </a:ln>
        </p:spPr>
        <p:txBody>
          <a:bodyPr wrap="none" anchor="ctr"/>
          <a:lstStyle/>
          <a:p>
            <a:endParaRPr lang="ru-RU"/>
          </a:p>
        </p:txBody>
      </p:sp>
      <p:sp>
        <p:nvSpPr>
          <p:cNvPr id="9225" name="Rectangle 9"/>
          <p:cNvSpPr>
            <a:spLocks noChangeArrowheads="1"/>
          </p:cNvSpPr>
          <p:nvPr/>
        </p:nvSpPr>
        <p:spPr bwMode="auto">
          <a:xfrm>
            <a:off x="3657600" y="620713"/>
            <a:ext cx="2232025" cy="1662112"/>
          </a:xfrm>
          <a:prstGeom prst="rect">
            <a:avLst/>
          </a:prstGeom>
          <a:noFill/>
          <a:ln w="9525">
            <a:noFill/>
            <a:miter lim="800000"/>
            <a:headEnd/>
            <a:tailEnd/>
          </a:ln>
        </p:spPr>
        <p:txBody>
          <a:bodyPr>
            <a:spAutoFit/>
          </a:bodyPr>
          <a:lstStyle/>
          <a:p>
            <a:pPr algn="just">
              <a:lnSpc>
                <a:spcPct val="85000"/>
              </a:lnSpc>
              <a:spcBef>
                <a:spcPct val="0"/>
              </a:spcBef>
              <a:buClr>
                <a:srgbClr val="000000"/>
              </a:buClr>
              <a:buSzPct val="100000"/>
              <a:buFont typeface="Symbol" pitchFamily="18" charset="2"/>
              <a:buNone/>
            </a:pPr>
            <a:r>
              <a:rPr lang="ru-RU" sz="1200" b="1">
                <a:solidFill>
                  <a:srgbClr val="104F05"/>
                </a:solidFill>
                <a:latin typeface="Times New Roman" pitchFamily="18" charset="0"/>
                <a:cs typeface="Times New Roman" pitchFamily="18" charset="0"/>
              </a:rPr>
              <a:t>вести себя крайне осторожно, вежливо, без заискивания, не допуская опрометчивых высказываний, которые могли бы трактоваться взяткодателем (взятковымогателем) либо как готовность, либо как категорический отказ принять (дать) взятку</a:t>
            </a:r>
          </a:p>
        </p:txBody>
      </p:sp>
      <p:sp>
        <p:nvSpPr>
          <p:cNvPr id="9226" name="Rectangle 12"/>
          <p:cNvSpPr>
            <a:spLocks noChangeArrowheads="1"/>
          </p:cNvSpPr>
          <p:nvPr/>
        </p:nvSpPr>
        <p:spPr bwMode="auto">
          <a:xfrm>
            <a:off x="1881188" y="2928938"/>
            <a:ext cx="3529012" cy="1384300"/>
          </a:xfrm>
          <a:prstGeom prst="rect">
            <a:avLst/>
          </a:prstGeom>
          <a:noFill/>
          <a:ln w="9525">
            <a:noFill/>
            <a:miter lim="800000"/>
            <a:headEnd/>
            <a:tailEnd/>
          </a:ln>
        </p:spPr>
        <p:txBody>
          <a:bodyPr>
            <a:spAutoFit/>
          </a:bodyPr>
          <a:lstStyle/>
          <a:p>
            <a:pPr lvl="4" algn="just">
              <a:buFontTx/>
              <a:buNone/>
            </a:pPr>
            <a:r>
              <a:rPr lang="ru-RU" sz="1200" b="1">
                <a:solidFill>
                  <a:srgbClr val="104F05"/>
                </a:solidFill>
                <a:latin typeface="Times New Roman" pitchFamily="18" charset="0"/>
                <a:cs typeface="Times New Roman" pitchFamily="18" charset="0"/>
              </a:rPr>
              <a:t>при наличии у Вас диктофона постараться записать (скрытно) предложение о взятке или ее вымогательстве</a:t>
            </a:r>
          </a:p>
        </p:txBody>
      </p:sp>
      <p:sp>
        <p:nvSpPr>
          <p:cNvPr id="9227" name="Rectangle 14"/>
          <p:cNvSpPr>
            <a:spLocks noChangeArrowheads="1"/>
          </p:cNvSpPr>
          <p:nvPr/>
        </p:nvSpPr>
        <p:spPr bwMode="auto">
          <a:xfrm>
            <a:off x="5240338" y="4652963"/>
            <a:ext cx="3455987" cy="877887"/>
          </a:xfrm>
          <a:prstGeom prst="rect">
            <a:avLst/>
          </a:prstGeom>
          <a:noFill/>
          <a:ln w="9525">
            <a:noFill/>
            <a:miter lim="800000"/>
            <a:headEnd/>
            <a:tailEnd/>
          </a:ln>
        </p:spPr>
        <p:txBody>
          <a:bodyPr>
            <a:spAutoFit/>
          </a:bodyPr>
          <a:lstStyle/>
          <a:p>
            <a:pPr algn="just">
              <a:lnSpc>
                <a:spcPct val="85000"/>
              </a:lnSpc>
              <a:spcBef>
                <a:spcPct val="0"/>
              </a:spcBef>
              <a:buClr>
                <a:srgbClr val="000000"/>
              </a:buClr>
              <a:buSzPct val="100000"/>
              <a:buFont typeface="Times New Roman" pitchFamily="18" charset="0"/>
              <a:buNone/>
            </a:pPr>
            <a:r>
              <a:rPr lang="ru-RU" sz="1200" b="1">
                <a:solidFill>
                  <a:srgbClr val="104F05"/>
                </a:solidFill>
                <a:latin typeface="Times New Roman" pitchFamily="18" charset="0"/>
                <a:cs typeface="Times New Roman" pitchFamily="18" charset="0"/>
              </a:rPr>
              <a:t>не берите инициативу в разговоре на себя, больше «работайте на прием», позволяйте потенциальному взяткополучателю (взяткодателю) «выговориться», сообщить Вам как можно больше информации</a:t>
            </a:r>
          </a:p>
        </p:txBody>
      </p:sp>
      <p:sp>
        <p:nvSpPr>
          <p:cNvPr id="9228" name="AutoShape 15"/>
          <p:cNvSpPr>
            <a:spLocks noChangeArrowheads="1"/>
          </p:cNvSpPr>
          <p:nvPr/>
        </p:nvSpPr>
        <p:spPr bwMode="auto">
          <a:xfrm rot="5400000">
            <a:off x="6564313" y="3960812"/>
            <a:ext cx="350838" cy="430213"/>
          </a:xfrm>
          <a:custGeom>
            <a:avLst/>
            <a:gdLst>
              <a:gd name="T0" fmla="*/ 1127523796 w 21600"/>
              <a:gd name="T1" fmla="*/ 0 h 21600"/>
              <a:gd name="T2" fmla="*/ 0 w 21600"/>
              <a:gd name="T3" fmla="*/ 1699588665 h 21600"/>
              <a:gd name="T4" fmla="*/ 1127523796 w 21600"/>
              <a:gd name="T5" fmla="*/ 2147483647 h 21600"/>
              <a:gd name="T6" fmla="*/ 1503366274 w 21600"/>
              <a:gd name="T7" fmla="*/ 169958866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8FF"/>
          </a:solidFill>
          <a:ln w="9525">
            <a:solidFill>
              <a:srgbClr val="3366FF"/>
            </a:solidFill>
            <a:miter lim="800000"/>
            <a:headEnd/>
            <a:tailEnd/>
          </a:ln>
        </p:spPr>
        <p:txBody>
          <a:bodyPr wrap="none" anchor="ctr"/>
          <a:lstStyle/>
          <a:p>
            <a:endParaRPr lang="ru-RU"/>
          </a:p>
        </p:txBody>
      </p:sp>
      <p:sp>
        <p:nvSpPr>
          <p:cNvPr id="9229" name="AutoShape 16"/>
          <p:cNvSpPr>
            <a:spLocks noChangeArrowheads="1"/>
          </p:cNvSpPr>
          <p:nvPr/>
        </p:nvSpPr>
        <p:spPr bwMode="auto">
          <a:xfrm rot="-3508394">
            <a:off x="7236619" y="1421606"/>
            <a:ext cx="350838" cy="358775"/>
          </a:xfrm>
          <a:custGeom>
            <a:avLst/>
            <a:gdLst>
              <a:gd name="T0" fmla="*/ 1127523796 w 21600"/>
              <a:gd name="T1" fmla="*/ 0 h 21600"/>
              <a:gd name="T2" fmla="*/ 0 w 21600"/>
              <a:gd name="T3" fmla="*/ 822050230 h 21600"/>
              <a:gd name="T4" fmla="*/ 1127523796 w 21600"/>
              <a:gd name="T5" fmla="*/ 1644096207 h 21600"/>
              <a:gd name="T6" fmla="*/ 1503362116 w 21600"/>
              <a:gd name="T7" fmla="*/ 82205023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8FF"/>
          </a:solidFill>
          <a:ln w="9525">
            <a:solidFill>
              <a:srgbClr val="3366FF"/>
            </a:solidFill>
            <a:miter lim="800000"/>
            <a:headEnd/>
            <a:tailEnd/>
          </a:ln>
        </p:spPr>
        <p:txBody>
          <a:bodyPr wrap="none" anchor="ctr"/>
          <a:lstStyle/>
          <a:p>
            <a:endParaRPr lang="ru-RU"/>
          </a:p>
        </p:txBody>
      </p:sp>
      <p:sp>
        <p:nvSpPr>
          <p:cNvPr id="9230" name="AutoShape 17"/>
          <p:cNvSpPr>
            <a:spLocks noChangeArrowheads="1"/>
          </p:cNvSpPr>
          <p:nvPr/>
        </p:nvSpPr>
        <p:spPr bwMode="auto">
          <a:xfrm>
            <a:off x="7881938" y="3214688"/>
            <a:ext cx="350837" cy="358775"/>
          </a:xfrm>
          <a:custGeom>
            <a:avLst/>
            <a:gdLst>
              <a:gd name="T0" fmla="*/ 1127513306 w 21600"/>
              <a:gd name="T1" fmla="*/ 0 h 21600"/>
              <a:gd name="T2" fmla="*/ 0 w 21600"/>
              <a:gd name="T3" fmla="*/ 822050230 h 21600"/>
              <a:gd name="T4" fmla="*/ 1127513306 w 21600"/>
              <a:gd name="T5" fmla="*/ 1644096207 h 21600"/>
              <a:gd name="T6" fmla="*/ 1503353673 w 21600"/>
              <a:gd name="T7" fmla="*/ 82205023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8FF"/>
          </a:solidFill>
          <a:ln w="9525">
            <a:solidFill>
              <a:srgbClr val="3366FF"/>
            </a:solidFill>
            <a:miter lim="800000"/>
            <a:headEnd/>
            <a:tailEnd/>
          </a:ln>
        </p:spPr>
        <p:txBody>
          <a:bodyPr wrap="none" anchor="ctr"/>
          <a:lstStyle/>
          <a:p>
            <a:endParaRPr lang="ru-RU"/>
          </a:p>
        </p:txBody>
      </p:sp>
      <p:sp>
        <p:nvSpPr>
          <p:cNvPr id="9231" name="Rectangle 18"/>
          <p:cNvSpPr>
            <a:spLocks noChangeArrowheads="1"/>
          </p:cNvSpPr>
          <p:nvPr/>
        </p:nvSpPr>
        <p:spPr bwMode="auto">
          <a:xfrm>
            <a:off x="8193088" y="2349500"/>
            <a:ext cx="1512887" cy="1819275"/>
          </a:xfrm>
          <a:prstGeom prst="rect">
            <a:avLst/>
          </a:prstGeom>
          <a:noFill/>
          <a:ln w="9525">
            <a:noFill/>
            <a:miter lim="800000"/>
            <a:headEnd/>
            <a:tailEnd/>
          </a:ln>
        </p:spPr>
        <p:txBody>
          <a:bodyPr>
            <a:spAutoFit/>
          </a:bodyPr>
          <a:lstStyle/>
          <a:p>
            <a:pPr algn="just">
              <a:lnSpc>
                <a:spcPct val="85000"/>
              </a:lnSpc>
              <a:spcBef>
                <a:spcPct val="0"/>
              </a:spcBef>
              <a:buClr>
                <a:srgbClr val="000000"/>
              </a:buClr>
              <a:buSzPct val="100000"/>
              <a:buFont typeface="Times New Roman" pitchFamily="18" charset="0"/>
              <a:buNone/>
            </a:pPr>
            <a:r>
              <a:rPr lang="ru-RU" sz="1200" b="1">
                <a:solidFill>
                  <a:srgbClr val="104F05"/>
                </a:solidFill>
                <a:latin typeface="Times New Roman" pitchFamily="18" charset="0"/>
                <a:cs typeface="Times New Roman" pitchFamily="18" charset="0"/>
              </a:rPr>
              <a:t>постараться перенести вопрос о времени и месте передачи взятки до следующей беседы и предложить хорошо знакомое Вам место для следующей встречи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3"/>
          <p:cNvSpPr>
            <a:spLocks noGrp="1"/>
          </p:cNvSpPr>
          <p:nvPr>
            <p:ph type="sldNum" sz="quarter" idx="10"/>
          </p:nvPr>
        </p:nvSpPr>
        <p:spPr>
          <a:noFill/>
        </p:spPr>
        <p:txBody>
          <a:bodyPr/>
          <a:lstStyle/>
          <a:p>
            <a:fld id="{4DD0A498-80DA-465F-8243-745A04760665}" type="slidenum">
              <a:rPr lang="en-US" smtClean="0"/>
              <a:pPr/>
              <a:t>8</a:t>
            </a:fld>
            <a:endParaRPr lang="en-US" smtClean="0"/>
          </a:p>
        </p:txBody>
      </p:sp>
      <p:sp>
        <p:nvSpPr>
          <p:cNvPr id="578562" name="Rectangle 2"/>
          <p:cNvSpPr>
            <a:spLocks noGrp="1" noChangeArrowheads="1"/>
          </p:cNvSpPr>
          <p:nvPr>
            <p:ph type="title"/>
          </p:nvPr>
        </p:nvSpPr>
        <p:spPr>
          <a:xfrm>
            <a:off x="631825" y="476250"/>
            <a:ext cx="8929688" cy="609600"/>
          </a:xfrm>
        </p:spPr>
        <p:txBody>
          <a:bodyPr/>
          <a:lstStyle/>
          <a:p>
            <a:pPr algn="ctr" eaLnBrk="1" hangingPunct="1">
              <a:defRPr/>
            </a:pPr>
            <a:r>
              <a:rPr lang="ru-RU" sz="2000" b="1" smtClean="0">
                <a:solidFill>
                  <a:srgbClr val="104F05"/>
                </a:solidFill>
                <a:effectLst>
                  <a:outerShdw blurRad="38100" dist="38100" dir="2700000" algn="tl">
                    <a:srgbClr val="000000">
                      <a:alpha val="43137"/>
                    </a:srgbClr>
                  </a:outerShdw>
                </a:effectLst>
              </a:rPr>
              <a:t>ФОРМЫ КОРРУПЦИОННЫХ ПРОЯВЛЕНИЙ, КОТОРЫЕ ЯВЛЯЮТСЯ ОСНОВАНИЕМ ДЛЯ ОБРАЩЕНИЯ ГРАЖДАН И ОРГАНИЗАЦИЙ:</a:t>
            </a:r>
          </a:p>
        </p:txBody>
      </p:sp>
      <p:sp>
        <p:nvSpPr>
          <p:cNvPr id="578563" name="Rectangle 3"/>
          <p:cNvSpPr>
            <a:spLocks noGrp="1" noChangeArrowheads="1"/>
          </p:cNvSpPr>
          <p:nvPr>
            <p:ph type="body" idx="1"/>
          </p:nvPr>
        </p:nvSpPr>
        <p:spPr>
          <a:xfrm>
            <a:off x="3584575" y="3429000"/>
            <a:ext cx="5976938" cy="3024188"/>
          </a:xfrm>
        </p:spPr>
        <p:txBody>
          <a:bodyPr/>
          <a:lstStyle/>
          <a:p>
            <a:pPr marL="571500" indent="-571500" algn="just" eaLnBrk="1" hangingPunct="1">
              <a:buFontTx/>
              <a:buNone/>
              <a:defRPr/>
            </a:pPr>
            <a:r>
              <a:rPr lang="ru-RU" sz="1400" b="1" dirty="0" smtClean="0">
                <a:solidFill>
                  <a:schemeClr val="bg1"/>
                </a:solidFill>
                <a:effectLst>
                  <a:outerShdw blurRad="38100" dist="38100" dir="2700000" algn="tl">
                    <a:srgbClr val="000000">
                      <a:alpha val="43137"/>
                    </a:srgbClr>
                  </a:outerShdw>
                </a:effectLst>
              </a:rPr>
              <a:t>            Гражданин, давший взятку или совершивший коммерческий подкуп, может быть освобожден от ответственности, если: </a:t>
            </a:r>
          </a:p>
          <a:p>
            <a:pPr marL="571500" indent="-571500" algn="ctr" eaLnBrk="1" hangingPunct="1">
              <a:buFontTx/>
              <a:buNone/>
              <a:defRPr/>
            </a:pPr>
            <a:r>
              <a:rPr lang="ru-RU" sz="1400" b="1" dirty="0" smtClean="0"/>
              <a:t>1.Установлен факт вымогательства</a:t>
            </a:r>
          </a:p>
          <a:p>
            <a:pPr marL="571500" indent="-571500" algn="ctr" eaLnBrk="1" hangingPunct="1">
              <a:buFontTx/>
              <a:buNone/>
              <a:defRPr/>
            </a:pPr>
            <a:r>
              <a:rPr lang="ru-RU" sz="1400" b="1" dirty="0" smtClean="0"/>
              <a:t>2. Гражданин добровольно сообщил в правоохранительные органы о содеянном</a:t>
            </a:r>
          </a:p>
          <a:p>
            <a:pPr marL="571500" indent="-571500" algn="ctr" eaLnBrk="1" hangingPunct="1">
              <a:buFontTx/>
              <a:buNone/>
              <a:defRPr/>
            </a:pPr>
            <a:r>
              <a:rPr lang="ru-RU" sz="1400" b="1" dirty="0" smtClean="0">
                <a:solidFill>
                  <a:srgbClr val="104F05"/>
                </a:solidFill>
                <a:effectLst>
                  <a:outerShdw blurRad="38100" dist="38100" dir="2700000" algn="tl">
                    <a:srgbClr val="000000">
                      <a:alpha val="43137"/>
                    </a:srgbClr>
                  </a:outerShdw>
                </a:effectLst>
              </a:rPr>
              <a:t>НЕ МОЖЕТ БЫТЬ ПРИЗНАНО ДОБРОВОЛЬНЫМ ЗАЯВЛЕНИЕ О ДАЧЕ ВЗЯТКИ  ИЛИ КОММЕРЧЕСКОМ ПОДКУПЕ, ЕСЛИ ПРАВООХРАНИТЕЛЬНЫМ  ОРГАНАМ  СТАЛО  ИЗВЕСТНО ОБ ЭТОМ ИЗ ДРУГИХ ИСТОЧНИКОВ</a:t>
            </a:r>
          </a:p>
          <a:p>
            <a:pPr marL="571500" indent="-571500" eaLnBrk="1" hangingPunct="1">
              <a:defRPr/>
            </a:pPr>
            <a:endParaRPr lang="ru-RU" sz="1400" b="1" dirty="0" smtClean="0"/>
          </a:p>
        </p:txBody>
      </p:sp>
      <p:pic>
        <p:nvPicPr>
          <p:cNvPr id="10245" name="Picture 4" descr="1245486016_vzyatka_gallery"/>
          <p:cNvPicPr>
            <a:picLocks noChangeAspect="1" noChangeArrowheads="1"/>
          </p:cNvPicPr>
          <p:nvPr/>
        </p:nvPicPr>
        <p:blipFill>
          <a:blip r:embed="rId2"/>
          <a:srcRect/>
          <a:stretch>
            <a:fillRect/>
          </a:stretch>
        </p:blipFill>
        <p:spPr bwMode="auto">
          <a:xfrm>
            <a:off x="415925" y="3357563"/>
            <a:ext cx="3241675" cy="3095625"/>
          </a:xfrm>
          <a:prstGeom prst="rect">
            <a:avLst/>
          </a:prstGeom>
          <a:noFill/>
          <a:ln w="9525">
            <a:noFill/>
            <a:miter lim="800000"/>
            <a:headEnd/>
            <a:tailEnd/>
          </a:ln>
        </p:spPr>
      </p:pic>
      <p:sp>
        <p:nvSpPr>
          <p:cNvPr id="10246" name="Rectangle 5"/>
          <p:cNvSpPr>
            <a:spLocks noChangeArrowheads="1"/>
          </p:cNvSpPr>
          <p:nvPr/>
        </p:nvSpPr>
        <p:spPr bwMode="auto">
          <a:xfrm>
            <a:off x="381000" y="1125538"/>
            <a:ext cx="9358313" cy="954087"/>
          </a:xfrm>
          <a:prstGeom prst="rect">
            <a:avLst/>
          </a:prstGeom>
          <a:noFill/>
          <a:ln w="9525">
            <a:noFill/>
            <a:miter lim="800000"/>
            <a:headEnd/>
            <a:tailEnd/>
          </a:ln>
        </p:spPr>
        <p:txBody>
          <a:bodyPr>
            <a:spAutoFit/>
          </a:bodyPr>
          <a:lstStyle/>
          <a:p>
            <a:pPr algn="just">
              <a:buFontTx/>
              <a:buNone/>
            </a:pPr>
            <a:r>
              <a:rPr lang="ru-RU" sz="1400" b="1">
                <a:solidFill>
                  <a:schemeClr val="accent2"/>
                </a:solidFill>
              </a:rPr>
              <a:t>во-первых, если служащим или должностным лицом организации, куда обратился гражданин, создаются условия, вынуждающие его дать взятку за действия входящие в компетенцию данного органа. Это может быть выражено в форме волокиты рассмотрения обращений граждан, открытое вымогательство взятки, или подобные действия;</a:t>
            </a:r>
          </a:p>
        </p:txBody>
      </p:sp>
      <p:sp>
        <p:nvSpPr>
          <p:cNvPr id="10247" name="Rectangle 6"/>
          <p:cNvSpPr>
            <a:spLocks noChangeArrowheads="1"/>
          </p:cNvSpPr>
          <p:nvPr/>
        </p:nvSpPr>
        <p:spPr bwMode="auto">
          <a:xfrm>
            <a:off x="381000" y="2143125"/>
            <a:ext cx="9290050" cy="738188"/>
          </a:xfrm>
          <a:prstGeom prst="rect">
            <a:avLst/>
          </a:prstGeom>
          <a:noFill/>
          <a:ln w="9525">
            <a:noFill/>
            <a:miter lim="800000"/>
            <a:headEnd/>
            <a:tailEnd/>
          </a:ln>
        </p:spPr>
        <p:txBody>
          <a:bodyPr>
            <a:spAutoFit/>
          </a:bodyPr>
          <a:lstStyle/>
          <a:p>
            <a:pPr algn="just" eaLnBrk="0" hangingPunct="0">
              <a:spcBef>
                <a:spcPct val="0"/>
              </a:spcBef>
              <a:buClr>
                <a:srgbClr val="003366"/>
              </a:buClr>
              <a:buSzPct val="100000"/>
              <a:buFont typeface="Times New Roman" pitchFamily="18" charset="0"/>
              <a:buNone/>
            </a:pPr>
            <a:r>
              <a:rPr lang="ru-RU" sz="1400" b="1">
                <a:solidFill>
                  <a:schemeClr val="accent2"/>
                </a:solidFill>
              </a:rPr>
              <a:t>во-вторых, если законные права граждан на услуги, представляемые организацией, оспариваются должностным лицом или оспариваются в личных целях, либо трактуются в пользу третьих лиц с целью получения выгоды;</a:t>
            </a:r>
          </a:p>
        </p:txBody>
      </p:sp>
      <p:sp>
        <p:nvSpPr>
          <p:cNvPr id="10248" name="Rectangle 8"/>
          <p:cNvSpPr>
            <a:spLocks noChangeArrowheads="1"/>
          </p:cNvSpPr>
          <p:nvPr/>
        </p:nvSpPr>
        <p:spPr bwMode="auto">
          <a:xfrm>
            <a:off x="381000" y="2857500"/>
            <a:ext cx="9215438" cy="523875"/>
          </a:xfrm>
          <a:prstGeom prst="rect">
            <a:avLst/>
          </a:prstGeom>
          <a:noFill/>
          <a:ln w="9525">
            <a:noFill/>
            <a:miter lim="800000"/>
            <a:headEnd/>
            <a:tailEnd/>
          </a:ln>
        </p:spPr>
        <p:txBody>
          <a:bodyPr>
            <a:spAutoFit/>
          </a:bodyPr>
          <a:lstStyle/>
          <a:p>
            <a:pPr algn="just">
              <a:buFontTx/>
              <a:buNone/>
            </a:pPr>
            <a:r>
              <a:rPr lang="ru-RU" sz="1400" b="1">
                <a:solidFill>
                  <a:schemeClr val="accent2"/>
                </a:solidFill>
              </a:rPr>
              <a:t>в-третьих, использование должностным лицом своего служебного положения вопреки интересам государственной службы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3"/>
          <p:cNvSpPr>
            <a:spLocks noGrp="1"/>
          </p:cNvSpPr>
          <p:nvPr>
            <p:ph type="sldNum" sz="quarter" idx="10"/>
          </p:nvPr>
        </p:nvSpPr>
        <p:spPr>
          <a:noFill/>
        </p:spPr>
        <p:txBody>
          <a:bodyPr/>
          <a:lstStyle/>
          <a:p>
            <a:fld id="{02528BB5-BC10-41BD-8394-4F2E6FC26116}" type="slidenum">
              <a:rPr lang="en-US" smtClean="0"/>
              <a:pPr/>
              <a:t>9</a:t>
            </a:fld>
            <a:endParaRPr lang="en-US" smtClean="0"/>
          </a:p>
        </p:txBody>
      </p:sp>
      <p:sp>
        <p:nvSpPr>
          <p:cNvPr id="579586" name="Rectangle 2"/>
          <p:cNvSpPr>
            <a:spLocks noGrp="1" noChangeArrowheads="1"/>
          </p:cNvSpPr>
          <p:nvPr>
            <p:ph type="title"/>
          </p:nvPr>
        </p:nvSpPr>
        <p:spPr>
          <a:xfrm>
            <a:off x="560388" y="476250"/>
            <a:ext cx="9145587" cy="1944688"/>
          </a:xfrm>
        </p:spPr>
        <p:txBody>
          <a:bodyPr/>
          <a:lstStyle/>
          <a:p>
            <a:pPr algn="ctr" eaLnBrk="1" hangingPunct="1">
              <a:defRPr/>
            </a:pPr>
            <a:r>
              <a:rPr lang="ru-RU" sz="2000" b="1" dirty="0" smtClean="0">
                <a:solidFill>
                  <a:srgbClr val="104F05"/>
                </a:solidFill>
                <a:effectLst>
                  <a:outerShdw blurRad="38100" dist="38100" dir="2700000" algn="tl">
                    <a:srgbClr val="000000">
                      <a:alpha val="43137"/>
                    </a:srgbClr>
                  </a:outerShdw>
                </a:effectLst>
              </a:rPr>
              <a:t>ТРЕБОВАНИЯ К СЛУЖЕБНОМУ ПОВЕДЕНИЮ ГОСУДАРСТВЕННОГО ГРАЖДАНСКОГО СЛУЖАЩЕГО  С ПОЗИЦИИ ИХ АНТИКОРРУПЦИОННОГО СОДЕРЖАНИЯ </a:t>
            </a:r>
            <a:br>
              <a:rPr lang="ru-RU" sz="2000" b="1" dirty="0" smtClean="0">
                <a:solidFill>
                  <a:srgbClr val="104F05"/>
                </a:solidFill>
                <a:effectLst>
                  <a:outerShdw blurRad="38100" dist="38100" dir="2700000" algn="tl">
                    <a:srgbClr val="000000">
                      <a:alpha val="43137"/>
                    </a:srgbClr>
                  </a:outerShdw>
                </a:effectLst>
              </a:rPr>
            </a:br>
            <a:r>
              <a:rPr lang="ru-RU" sz="2000" b="1" dirty="0" smtClean="0">
                <a:solidFill>
                  <a:srgbClr val="104F05"/>
                </a:solidFill>
                <a:effectLst>
                  <a:outerShdw blurRad="38100" dist="38100" dir="2700000" algn="tl">
                    <a:srgbClr val="000000">
                      <a:alpha val="43137"/>
                    </a:srgbClr>
                  </a:outerShdw>
                </a:effectLst>
              </a:rPr>
              <a:t>( СТ.18 ФЕДЕРАЛЬНОГО ЗАКОНА ОТ 27 ИЮЛЯ 2004 ГОДА № 79-ФЗ </a:t>
            </a:r>
            <a:br>
              <a:rPr lang="ru-RU" sz="2000" b="1" dirty="0" smtClean="0">
                <a:solidFill>
                  <a:srgbClr val="104F05"/>
                </a:solidFill>
                <a:effectLst>
                  <a:outerShdw blurRad="38100" dist="38100" dir="2700000" algn="tl">
                    <a:srgbClr val="000000">
                      <a:alpha val="43137"/>
                    </a:srgbClr>
                  </a:outerShdw>
                </a:effectLst>
              </a:rPr>
            </a:br>
            <a:r>
              <a:rPr lang="ru-RU" sz="2000" b="1" dirty="0" smtClean="0">
                <a:solidFill>
                  <a:srgbClr val="104F05"/>
                </a:solidFill>
                <a:effectLst>
                  <a:outerShdw blurRad="38100" dist="38100" dir="2700000" algn="tl">
                    <a:srgbClr val="000000">
                      <a:alpha val="43137"/>
                    </a:srgbClr>
                  </a:outerShdw>
                </a:effectLst>
              </a:rPr>
              <a:t>« О ГОСУДАРСТВЕННОЙ ГРАЖДАНСКОЙ СЛУЖБЕ </a:t>
            </a:r>
            <a:br>
              <a:rPr lang="ru-RU" sz="2000" b="1" dirty="0" smtClean="0">
                <a:solidFill>
                  <a:srgbClr val="104F05"/>
                </a:solidFill>
                <a:effectLst>
                  <a:outerShdw blurRad="38100" dist="38100" dir="2700000" algn="tl">
                    <a:srgbClr val="000000">
                      <a:alpha val="43137"/>
                    </a:srgbClr>
                  </a:outerShdw>
                </a:effectLst>
              </a:rPr>
            </a:br>
            <a:r>
              <a:rPr lang="ru-RU" sz="2000" b="1" dirty="0" smtClean="0">
                <a:solidFill>
                  <a:srgbClr val="104F05"/>
                </a:solidFill>
                <a:effectLst>
                  <a:outerShdw blurRad="38100" dist="38100" dir="2700000" algn="tl">
                    <a:srgbClr val="000000">
                      <a:alpha val="43137"/>
                    </a:srgbClr>
                  </a:outerShdw>
                </a:effectLst>
              </a:rPr>
              <a:t>РОССИЙСКОЙ ФЕДЕРАЦИИ»)</a:t>
            </a:r>
          </a:p>
        </p:txBody>
      </p:sp>
      <p:sp>
        <p:nvSpPr>
          <p:cNvPr id="11268" name="Rectangle 10"/>
          <p:cNvSpPr>
            <a:spLocks noChangeArrowheads="1"/>
          </p:cNvSpPr>
          <p:nvPr/>
        </p:nvSpPr>
        <p:spPr bwMode="auto">
          <a:xfrm>
            <a:off x="685800" y="457200"/>
            <a:ext cx="8001000" cy="3124200"/>
          </a:xfrm>
          <a:prstGeom prst="rect">
            <a:avLst/>
          </a:prstGeom>
          <a:noFill/>
          <a:ln w="9525">
            <a:noFill/>
            <a:round/>
            <a:headEnd/>
            <a:tailEnd/>
          </a:ln>
        </p:spPr>
        <p:txBody>
          <a:bodyPr lIns="90000" tIns="46800" rIns="90000" bIns="46800" anchor="ctr"/>
          <a:lstStyle/>
          <a:p>
            <a:pPr>
              <a:lnSpc>
                <a:spcPct val="85000"/>
              </a:lnSpc>
              <a:spcBef>
                <a:spcPct val="0"/>
              </a:spcBef>
              <a:buFontTx/>
              <a:buNone/>
            </a:pPr>
            <a:endParaRPr lang="ru-RU" sz="2500" b="1"/>
          </a:p>
        </p:txBody>
      </p:sp>
      <p:sp>
        <p:nvSpPr>
          <p:cNvPr id="11269" name="Oval 11"/>
          <p:cNvSpPr>
            <a:spLocks noChangeArrowheads="1"/>
          </p:cNvSpPr>
          <p:nvPr/>
        </p:nvSpPr>
        <p:spPr bwMode="auto">
          <a:xfrm>
            <a:off x="457200" y="4437063"/>
            <a:ext cx="3990975" cy="2039937"/>
          </a:xfrm>
          <a:prstGeom prst="ellipse">
            <a:avLst/>
          </a:prstGeom>
          <a:gradFill rotWithShape="1">
            <a:gsLst>
              <a:gs pos="0">
                <a:srgbClr val="FFFFCC"/>
              </a:gs>
              <a:gs pos="50000">
                <a:srgbClr val="FF3300"/>
              </a:gs>
              <a:gs pos="100000">
                <a:srgbClr val="FFFFCC"/>
              </a:gs>
            </a:gsLst>
            <a:lin ang="2700000" scaled="1"/>
          </a:gradFill>
          <a:ln w="9525">
            <a:noFill/>
            <a:round/>
            <a:headEnd/>
            <a:tailEnd/>
          </a:ln>
        </p:spPr>
        <p:txBody>
          <a:bodyPr wrap="none" anchor="ctr"/>
          <a:lstStyle/>
          <a:p>
            <a:pPr algn="ctr" eaLnBrk="0" hangingPunct="0">
              <a:spcBef>
                <a:spcPct val="0"/>
              </a:spcBef>
              <a:buClr>
                <a:srgbClr val="000000"/>
              </a:buClr>
              <a:buSzPct val="100000"/>
              <a:buFont typeface="Times New Roman" pitchFamily="18" charset="0"/>
              <a:buNone/>
            </a:pPr>
            <a:r>
              <a:rPr lang="ru-RU" sz="2400" b="1">
                <a:solidFill>
                  <a:srgbClr val="000000"/>
                </a:solidFill>
                <a:latin typeface="Times New Roman" pitchFamily="18" charset="0"/>
              </a:rPr>
              <a:t>Требования </a:t>
            </a:r>
          </a:p>
          <a:p>
            <a:pPr algn="ctr" eaLnBrk="0" hangingPunct="0">
              <a:spcBef>
                <a:spcPct val="0"/>
              </a:spcBef>
              <a:buClr>
                <a:srgbClr val="000000"/>
              </a:buClr>
              <a:buSzPct val="100000"/>
              <a:buFont typeface="Times New Roman" pitchFamily="18" charset="0"/>
              <a:buNone/>
            </a:pPr>
            <a:r>
              <a:rPr lang="ru-RU" sz="2400" b="1">
                <a:solidFill>
                  <a:srgbClr val="000000"/>
                </a:solidFill>
                <a:latin typeface="Times New Roman" pitchFamily="18" charset="0"/>
              </a:rPr>
              <a:t>антикоррупционного </a:t>
            </a:r>
          </a:p>
          <a:p>
            <a:pPr algn="ctr" eaLnBrk="0" hangingPunct="0">
              <a:spcBef>
                <a:spcPct val="0"/>
              </a:spcBef>
              <a:buClr>
                <a:srgbClr val="000000"/>
              </a:buClr>
              <a:buSzPct val="100000"/>
              <a:buFont typeface="Times New Roman" pitchFamily="18" charset="0"/>
              <a:buNone/>
            </a:pPr>
            <a:r>
              <a:rPr lang="ru-RU" sz="2400" b="1">
                <a:solidFill>
                  <a:srgbClr val="000000"/>
                </a:solidFill>
                <a:latin typeface="Times New Roman" pitchFamily="18" charset="0"/>
              </a:rPr>
              <a:t>содержания</a:t>
            </a:r>
            <a:endParaRPr lang="ru-RU" sz="2400">
              <a:latin typeface="Times New Roman" pitchFamily="18" charset="0"/>
            </a:endParaRPr>
          </a:p>
        </p:txBody>
      </p:sp>
      <p:sp>
        <p:nvSpPr>
          <p:cNvPr id="579596" name="Oval 12"/>
          <p:cNvSpPr>
            <a:spLocks noChangeArrowheads="1"/>
          </p:cNvSpPr>
          <p:nvPr/>
        </p:nvSpPr>
        <p:spPr bwMode="auto">
          <a:xfrm>
            <a:off x="5181600" y="4437063"/>
            <a:ext cx="4379913" cy="2116137"/>
          </a:xfrm>
          <a:prstGeom prst="ellipse">
            <a:avLst/>
          </a:prstGeom>
          <a:gradFill rotWithShape="1">
            <a:gsLst>
              <a:gs pos="0">
                <a:schemeClr val="hlink"/>
              </a:gs>
              <a:gs pos="50000">
                <a:srgbClr val="0066FF"/>
              </a:gs>
              <a:gs pos="100000">
                <a:schemeClr val="hlink"/>
              </a:gs>
            </a:gsLst>
            <a:lin ang="2700000" scaled="1"/>
          </a:gradFill>
          <a:ln w="9525">
            <a:noFill/>
            <a:round/>
            <a:headEnd/>
            <a:tailEnd/>
          </a:ln>
          <a:effectLst/>
        </p:spPr>
        <p:txBody>
          <a:bodyPr wrap="none" anchor="ctr"/>
          <a:lstStyle/>
          <a:p>
            <a:pPr algn="ctr" eaLnBrk="0" hangingPunct="0">
              <a:spcBef>
                <a:spcPct val="0"/>
              </a:spcBef>
              <a:buClr>
                <a:srgbClr val="000000"/>
              </a:buClr>
              <a:buSzPct val="100000"/>
              <a:buFont typeface="Times New Roman" pitchFamily="18" charset="0"/>
              <a:buNone/>
              <a:defRPr/>
            </a:pPr>
            <a:r>
              <a:rPr lang="ru-RU" sz="2400" b="1">
                <a:solidFill>
                  <a:srgbClr val="000000"/>
                </a:solidFill>
                <a:latin typeface="Times New Roman" pitchFamily="18" charset="0"/>
              </a:rPr>
              <a:t>Требования  </a:t>
            </a:r>
          </a:p>
          <a:p>
            <a:pPr algn="ctr" eaLnBrk="0" hangingPunct="0">
              <a:spcBef>
                <a:spcPct val="0"/>
              </a:spcBef>
              <a:buClr>
                <a:srgbClr val="000000"/>
              </a:buClr>
              <a:buSzPct val="100000"/>
              <a:buFont typeface="Times New Roman" pitchFamily="18" charset="0"/>
              <a:buNone/>
              <a:defRPr/>
            </a:pPr>
            <a:r>
              <a:rPr lang="ru-RU" sz="2400" b="1">
                <a:solidFill>
                  <a:srgbClr val="000000"/>
                </a:solidFill>
                <a:latin typeface="Times New Roman" pitchFamily="18" charset="0"/>
              </a:rPr>
              <a:t>общего </a:t>
            </a:r>
          </a:p>
          <a:p>
            <a:pPr algn="ctr" eaLnBrk="0" hangingPunct="0">
              <a:spcBef>
                <a:spcPct val="0"/>
              </a:spcBef>
              <a:buClr>
                <a:srgbClr val="000000"/>
              </a:buClr>
              <a:buSzPct val="100000"/>
              <a:buFont typeface="Times New Roman" pitchFamily="18" charset="0"/>
              <a:buNone/>
              <a:defRPr/>
            </a:pPr>
            <a:r>
              <a:rPr lang="ru-RU" sz="2400" b="1">
                <a:solidFill>
                  <a:srgbClr val="000000"/>
                </a:solidFill>
                <a:latin typeface="Times New Roman" pitchFamily="18" charset="0"/>
              </a:rPr>
              <a:t>характера</a:t>
            </a:r>
            <a:endParaRPr lang="ru-RU" sz="2400" b="1">
              <a:latin typeface="Times New Roman" pitchFamily="18" charset="0"/>
            </a:endParaRPr>
          </a:p>
        </p:txBody>
      </p:sp>
      <p:sp>
        <p:nvSpPr>
          <p:cNvPr id="11271" name="AutoShape 13"/>
          <p:cNvSpPr>
            <a:spLocks noChangeArrowheads="1"/>
          </p:cNvSpPr>
          <p:nvPr/>
        </p:nvSpPr>
        <p:spPr bwMode="auto">
          <a:xfrm rot="8690013">
            <a:off x="2720975" y="2781300"/>
            <a:ext cx="9144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CC"/>
              </a:gs>
              <a:gs pos="50000">
                <a:srgbClr val="FF3300"/>
              </a:gs>
              <a:gs pos="100000">
                <a:srgbClr val="FFFFCC"/>
              </a:gs>
            </a:gsLst>
            <a:lin ang="2700000" scaled="1"/>
          </a:gradFill>
          <a:ln w="9525">
            <a:noFill/>
            <a:miter lim="800000"/>
            <a:headEnd/>
            <a:tailEnd/>
          </a:ln>
        </p:spPr>
        <p:txBody>
          <a:bodyPr wrap="none" anchor="ctr"/>
          <a:lstStyle/>
          <a:p>
            <a:endParaRPr lang="ru-RU"/>
          </a:p>
        </p:txBody>
      </p:sp>
      <p:sp>
        <p:nvSpPr>
          <p:cNvPr id="11272" name="AutoShape 14"/>
          <p:cNvSpPr>
            <a:spLocks noChangeArrowheads="1"/>
          </p:cNvSpPr>
          <p:nvPr/>
        </p:nvSpPr>
        <p:spPr bwMode="auto">
          <a:xfrm rot="2305865">
            <a:off x="6392863" y="2708275"/>
            <a:ext cx="9144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9999FF"/>
              </a:gs>
              <a:gs pos="50000">
                <a:srgbClr val="0066FF"/>
              </a:gs>
              <a:gs pos="100000">
                <a:srgbClr val="9999FF"/>
              </a:gs>
            </a:gsLst>
            <a:lin ang="2700000" scaled="1"/>
          </a:gradFill>
          <a:ln w="9525">
            <a:noFill/>
            <a:miter lim="800000"/>
            <a:headEnd/>
            <a:tailEnd/>
          </a:ln>
        </p:spPr>
        <p:txBody>
          <a:bodyPr wrap="none" anchor="ctr"/>
          <a:lstStyle/>
          <a:p>
            <a:endParaRPr lang="ru-RU"/>
          </a:p>
        </p:txBody>
      </p:sp>
    </p:spTree>
  </p:cSld>
  <p:clrMapOvr>
    <a:masterClrMapping/>
  </p:clrMapOvr>
</p:sld>
</file>

<file path=ppt/theme/theme1.xml><?xml version="1.0" encoding="utf-8"?>
<a:theme xmlns:a="http://schemas.openxmlformats.org/drawingml/2006/main" name="Проводим собрание">
  <a:themeElements>
    <a:clrScheme name="Проводим собрание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Проводим собра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Проводим собрание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Проводим собрание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Проводим собрание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Office\Templates\1049\Проводим собрание.pot</Template>
  <TotalTime>6644</TotalTime>
  <Words>4607</Words>
  <Application>Microsoft PowerPoint</Application>
  <PresentationFormat>Лист A4 (210x297 мм)</PresentationFormat>
  <Paragraphs>260</Paragraphs>
  <Slides>34</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Проводим собрание</vt:lpstr>
      <vt:lpstr>УПРАВЛЕНИЕ   ФЕДЕРАЛЬНОЙ АНТИМОНОПОЛЬНОЙ СЛУЖБЫ  ПО ЯМАЛО-НЕНЕЦКОМУ АВТОНОМНОМУ ОКРУГУ</vt:lpstr>
      <vt:lpstr>Указ Президента РФ от 13 апреля 2010 года № 460 «О национальной стратегии  противодействия коррупции и Национальном плане Противодействия коррупции  на 2010-2011 годы: </vt:lpstr>
      <vt:lpstr> ОСНОВНЫЕ НАПРАВЛЕНИЯ ПРОТИВОДЕЙСТВИЯ КОРРУПЦИИ    ИЗВЛЕЧЕНИЕ из Указа Президента РФ от 13.04.2010 № 460  « О национальной стратегии противодействия коррупции и Национальном плане  противодействия коррупции  на 2010-2011 годы»</vt:lpstr>
      <vt:lpstr>КОРРУПЦИЯ</vt:lpstr>
      <vt:lpstr>ПРОТИВОДЕЙСТВИЕ КОРРУПЦИИ:</vt:lpstr>
      <vt:lpstr>Слайд 6</vt:lpstr>
      <vt:lpstr>   внимательно выслушать и точно запомнить предложенные Вам условия (размеры сумм, наименование товаров и характер услуг, сроки и способы передачи взятки, форма коммерческого подкупа, последовательность решения вопросов) </vt:lpstr>
      <vt:lpstr>ФОРМЫ КОРРУПЦИОННЫХ ПРОЯВЛЕНИЙ, КОТОРЫЕ ЯВЛЯЮТСЯ ОСНОВАНИЕМ ДЛЯ ОБРАЩЕНИЯ ГРАЖДАН И ОРГАНИЗАЦИЙ:</vt:lpstr>
      <vt:lpstr>ТРЕБОВАНИЯ К СЛУЖЕБНОМУ ПОВЕДЕНИЮ ГОСУДАРСТВЕННОГО ГРАЖДАНСКОГО СЛУЖАЩЕГО  С ПОЗИЦИИ ИХ АНТИКОРРУПЦИОННОГО СОДЕРЖАНИЯ  ( СТ.18 ФЕДЕРАЛЬНОГО ЗАКОНА ОТ 27 ИЮЛЯ 2004 ГОДА № 79-ФЗ  « О ГОСУДАРСТВЕННОЙ ГРАЖДАНСКОЙ СЛУЖБЕ  РОССИЙСКОЙ ФЕДЕРАЦИИ»)</vt:lpstr>
      <vt:lpstr>Слайд 10</vt:lpstr>
      <vt:lpstr>Слайд 11</vt:lpstr>
      <vt:lpstr>Слайд 12</vt:lpstr>
      <vt:lpstr>Слайд 13</vt:lpstr>
      <vt:lpstr>Слайд 14</vt:lpstr>
      <vt:lpstr>Слайд 15</vt:lpstr>
      <vt:lpstr>О запланированных и исполненных мероприятиях по реализации Национального плана противодействия коррупции  в Ямало-Ненецком УФАС России</vt:lpstr>
      <vt:lpstr>ПЛАНЫ (ПРОГРАММЫ, МЕРОПРИЯТИЯ)  ПРОТИВОДЕЙСТВИЯ КОРРУПЦИИ И ХОД ИХ РЕАЛИЗАЦИИ</vt:lpstr>
      <vt:lpstr>Слайд 18</vt:lpstr>
      <vt:lpstr>Слайд 19</vt:lpstr>
      <vt:lpstr>АНТИКОРРУПЦИОННАЯ ПРОГРАММА НА 2010-2011 ГОДЫ</vt:lpstr>
      <vt:lpstr>ПЕРЕЧЕНЬ МЕРОПРИЯТИЙ ПО ВЫПОЛНЕНИЮ ПОРУЧЕНИЯ ПРЕЗИДЕНТА РОССИЙСКОЙ ФЕДЕРАЦИИ МЕДВЕДЕВА Д.А.  ОТ 21.01.2011 № Пр-133 В ЯМАЛО-НЕНЕЦКОМ УФАС РОССИИ НА 2011 ГОД</vt:lpstr>
      <vt:lpstr>Взаимодействие с территориальными органами федеральных органов исполнительной власти, органами исполнительной власти субъекта Российской Федерации, органами местного самоуправления, правоохранительными органами и органами прокуратуры  Российской Федерации</vt:lpstr>
      <vt:lpstr>Слайд 23</vt:lpstr>
      <vt:lpstr>Возникающие проблемы , сдерживающие противодействие коррупции: </vt:lpstr>
      <vt:lpstr>Положительная практика межведомственного взаимодействия по противодействию коррупции: </vt:lpstr>
      <vt:lpstr>Деятельность ответственного лица по профилактике коррупционных и иных правонарушений  </vt:lpstr>
      <vt:lpstr>  Проведение оперативно-розыскных мероприятий по проверке достоверности сведений, представленных гражданами, претендующими на замещение должностей государственной гражданской службы: </vt:lpstr>
      <vt:lpstr>Слайд 28</vt:lpstr>
      <vt:lpstr>Слайд 29</vt:lpstr>
      <vt:lpstr>Деятельность Комиссии  по соблюдению требований к служебному поведению государственных гражданских служащих Ямало-Ненецкого УФАС России и урегулированию конфликта интересов (далее – Комиссия) </vt:lpstr>
      <vt:lpstr>Слайд 31</vt:lpstr>
      <vt:lpstr>Нормативные акты, направленные на реализацию антикоррупционной политики в Ямало-Ненецком УФАС России</vt:lpstr>
      <vt:lpstr>Слайд 33</vt:lpstr>
      <vt:lpstr>УПРАВЛЕНИЕ ФЕДЕРАЛЬНОЙ АНТИМОНОПОЛЬНОЙ СЛУЖБЫ ПО ЯМАЛО-НЕНЕЦКОМУ АВТОНОМНОМУ ОКРУГУ</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Печерин О.Ю.</cp:lastModifiedBy>
  <cp:revision>430</cp:revision>
  <cp:lastPrinted>1601-01-01T00:00:00Z</cp:lastPrinted>
  <dcterms:created xsi:type="dcterms:W3CDTF">1601-01-01T00:00:00Z</dcterms:created>
  <dcterms:modified xsi:type="dcterms:W3CDTF">2011-12-09T05:21:21Z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